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2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24" r:id="rId8"/>
  </p:sldMasterIdLst>
  <p:notesMasterIdLst>
    <p:notesMasterId r:id="rId31"/>
  </p:notesMasterIdLst>
  <p:sldIdLst>
    <p:sldId id="256" r:id="rId9"/>
    <p:sldId id="258" r:id="rId10"/>
    <p:sldId id="264" r:id="rId11"/>
    <p:sldId id="265" r:id="rId12"/>
    <p:sldId id="268" r:id="rId13"/>
    <p:sldId id="342" r:id="rId14"/>
    <p:sldId id="329" r:id="rId15"/>
    <p:sldId id="338" r:id="rId16"/>
    <p:sldId id="328" r:id="rId17"/>
    <p:sldId id="270" r:id="rId18"/>
    <p:sldId id="273" r:id="rId19"/>
    <p:sldId id="274" r:id="rId20"/>
    <p:sldId id="337" r:id="rId21"/>
    <p:sldId id="275" r:id="rId22"/>
    <p:sldId id="339" r:id="rId23"/>
    <p:sldId id="340" r:id="rId24"/>
    <p:sldId id="330" r:id="rId25"/>
    <p:sldId id="341" r:id="rId26"/>
    <p:sldId id="343" r:id="rId27"/>
    <p:sldId id="344" r:id="rId28"/>
    <p:sldId id="345" r:id="rId29"/>
    <p:sldId id="263" r:id="rId30"/>
  </p:sldIdLst>
  <p:sldSz cx="9144000" cy="5148263"/>
  <p:notesSz cx="6761163" cy="9942513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" initials="Р" lastIdx="1" clrIdx="0">
    <p:extLst>
      <p:ext uri="{19B8F6BF-5375-455C-9EA6-DF929625EA0E}">
        <p15:presenceInfo xmlns="" xmlns:p15="http://schemas.microsoft.com/office/powerpoint/2012/main" userId="Рома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FF7C80"/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82" y="-90"/>
      </p:cViewPr>
      <p:guideLst>
        <p:guide orient="horz" pos="261"/>
        <p:guide orient="horz" pos="3028"/>
        <p:guide orient="horz" pos="272"/>
        <p:guide orient="horz" pos="2971"/>
        <p:guide orient="horz" pos="930"/>
        <p:guide orient="horz" pos="1337"/>
        <p:guide orient="horz" pos="2086"/>
        <p:guide pos="340"/>
        <p:guide pos="5511"/>
        <p:guide pos="2331"/>
        <p:guide pos="726"/>
        <p:guide pos="875"/>
        <p:guide pos="1260"/>
        <p:guide pos="1410"/>
        <p:guide pos="17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#1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94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47926" custLinFactNeighborY="39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780985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Федеральный уровень</a:t>
          </a:r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Региональный уровень</a:t>
          </a:r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9931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Уровень организации</a:t>
          </a:r>
        </a:p>
      </dsp:txBody>
      <dsp:txXfrm>
        <a:off x="3995018" y="2442311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746125"/>
            <a:ext cx="6618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8" y="746125"/>
            <a:ext cx="6618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D8501-3B49-49BD-834F-769B3A01D1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781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76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03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231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355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7137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96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7315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9205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693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6496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1523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088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99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649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164540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547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4077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=""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=""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4C0E-F606-4613-8653-311D1A235658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9EDA-345D-426D-8AB3-5E831EC770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46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общежит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479" r="2736"/>
          <a:stretch>
            <a:fillRect/>
          </a:stretch>
        </p:blipFill>
        <p:spPr>
          <a:xfrm>
            <a:off x="4043155" y="2725574"/>
            <a:ext cx="4416838" cy="2216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151496" y="1411958"/>
            <a:ext cx="6723936" cy="1564296"/>
          </a:xfrm>
        </p:spPr>
        <p:txBody>
          <a:bodyPr/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Оптимизация процесса аттестации студентов, проживающих в общежитии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539750" y="2725574"/>
            <a:ext cx="3261784" cy="501359"/>
          </a:xfr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Проект «Эффективный регион»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ГАПОУ РС (Я)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Якутский педагогический колледж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им</a:t>
            </a:r>
            <a:r>
              <a:rPr lang="ru-RU" dirty="0">
                <a:latin typeface="Arial" pitchFamily="34" charset="0"/>
                <a:cs typeface="Arial" pitchFamily="34" charset="0"/>
              </a:rPr>
              <a:t>. С.Ф. Гоголева»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Семёнова Дария Петровна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539749" y="4515550"/>
            <a:ext cx="5711825" cy="309370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Заведующий общежитием</a:t>
            </a:r>
          </a:p>
        </p:txBody>
      </p:sp>
    </p:spTree>
    <p:extLst>
      <p:ext uri="{BB962C8B-B14F-4D97-AF65-F5344CB8AC3E}">
        <p14:creationId xmlns=""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8014" y="463997"/>
            <a:ext cx="3300961" cy="330200"/>
          </a:xfrm>
        </p:spPr>
        <p:txBody>
          <a:bodyPr/>
          <a:lstStyle/>
          <a:p>
            <a:r>
              <a:rPr lang="ru-RU" dirty="0"/>
              <a:t>Текущие </a:t>
            </a:r>
            <a:r>
              <a:rPr lang="ru-RU" dirty="0" smtClean="0"/>
              <a:t>проблемы:</a:t>
            </a:r>
            <a:endParaRPr lang="ru-RU" dirty="0"/>
          </a:p>
        </p:txBody>
      </p:sp>
      <p:sp>
        <p:nvSpPr>
          <p:cNvPr id="13" name="Взрыв: 8 точек 12">
            <a:extLst>
              <a:ext uri="{FF2B5EF4-FFF2-40B4-BE49-F238E27FC236}">
                <a16:creationId xmlns="" xmlns:a16="http://schemas.microsoft.com/office/drawing/2014/main" id="{1C864BAC-CC00-446B-8EBD-666F54E63BE4}"/>
              </a:ext>
            </a:extLst>
          </p:cNvPr>
          <p:cNvSpPr/>
          <p:nvPr/>
        </p:nvSpPr>
        <p:spPr>
          <a:xfrm>
            <a:off x="1253801" y="1113675"/>
            <a:ext cx="310982" cy="335198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Взрыв: 8 точек 13">
            <a:extLst>
              <a:ext uri="{FF2B5EF4-FFF2-40B4-BE49-F238E27FC236}">
                <a16:creationId xmlns="" xmlns:a16="http://schemas.microsoft.com/office/drawing/2014/main" id="{F11A80D9-F1C5-48E9-B506-E2872E3AA08A}"/>
              </a:ext>
            </a:extLst>
          </p:cNvPr>
          <p:cNvSpPr/>
          <p:nvPr/>
        </p:nvSpPr>
        <p:spPr>
          <a:xfrm>
            <a:off x="1253800" y="1516644"/>
            <a:ext cx="304543" cy="357231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Взрыв: 8 точек 14">
            <a:extLst>
              <a:ext uri="{FF2B5EF4-FFF2-40B4-BE49-F238E27FC236}">
                <a16:creationId xmlns="" xmlns:a16="http://schemas.microsoft.com/office/drawing/2014/main" id="{702BD9C3-7E3E-49C3-9C8D-A23A25C8435C}"/>
              </a:ext>
            </a:extLst>
          </p:cNvPr>
          <p:cNvSpPr/>
          <p:nvPr/>
        </p:nvSpPr>
        <p:spPr>
          <a:xfrm>
            <a:off x="1297344" y="2258645"/>
            <a:ext cx="336740" cy="336623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Взрыв: 8 точек 15">
            <a:extLst>
              <a:ext uri="{FF2B5EF4-FFF2-40B4-BE49-F238E27FC236}">
                <a16:creationId xmlns="" xmlns:a16="http://schemas.microsoft.com/office/drawing/2014/main" id="{0F4B9ABE-8874-4914-A4FA-159BFF0FE6C1}"/>
              </a:ext>
            </a:extLst>
          </p:cNvPr>
          <p:cNvSpPr/>
          <p:nvPr/>
        </p:nvSpPr>
        <p:spPr>
          <a:xfrm>
            <a:off x="1323008" y="2840835"/>
            <a:ext cx="297978" cy="319658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49560" y="1094827"/>
            <a:ext cx="1949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Потери времени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29983" y="1604738"/>
            <a:ext cx="5939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Затягивание срока составления списка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93280" y="2222482"/>
            <a:ext cx="336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Затраты бумаги, картриджа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085C891-C6E5-4439-AED1-8D17A9512D09}"/>
              </a:ext>
            </a:extLst>
          </p:cNvPr>
          <p:cNvSpPr/>
          <p:nvPr/>
        </p:nvSpPr>
        <p:spPr>
          <a:xfrm>
            <a:off x="1887833" y="2812723"/>
            <a:ext cx="5993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Несвоевременная сдача аттестационного листа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4783" y="3352799"/>
            <a:ext cx="599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Привлечение большого количества сотрудников в работе аттестационной комиссии</a:t>
            </a:r>
          </a:p>
        </p:txBody>
      </p:sp>
      <p:sp>
        <p:nvSpPr>
          <p:cNvPr id="23" name="Взрыв: 8 точек 15">
            <a:extLst>
              <a:ext uri="{FF2B5EF4-FFF2-40B4-BE49-F238E27FC236}">
                <a16:creationId xmlns="" xmlns:a16="http://schemas.microsoft.com/office/drawing/2014/main" id="{0F4B9ABE-8874-4914-A4FA-159BFF0FE6C1}"/>
              </a:ext>
            </a:extLst>
          </p:cNvPr>
          <p:cNvSpPr/>
          <p:nvPr/>
        </p:nvSpPr>
        <p:spPr>
          <a:xfrm>
            <a:off x="1338559" y="3472206"/>
            <a:ext cx="297978" cy="319658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1071536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140083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40" name="Стрелка: вниз 39">
            <a:extLst>
              <a:ext uri="{FF2B5EF4-FFF2-40B4-BE49-F238E27FC236}">
                <a16:creationId xmlns="" xmlns:a16="http://schemas.microsoft.com/office/drawing/2014/main" id="{0C0D4759-3B15-405B-8E7B-7B0660358205}"/>
              </a:ext>
            </a:extLst>
          </p:cNvPr>
          <p:cNvSpPr/>
          <p:nvPr/>
        </p:nvSpPr>
        <p:spPr>
          <a:xfrm>
            <a:off x="430843" y="1694289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0FB7499F-B133-4668-A46C-696A262E7790}"/>
              </a:ext>
            </a:extLst>
          </p:cNvPr>
          <p:cNvSpPr/>
          <p:nvPr/>
        </p:nvSpPr>
        <p:spPr>
          <a:xfrm>
            <a:off x="225688" y="2208287"/>
            <a:ext cx="1540908" cy="665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Неявка студентов по разным причинам (участие в мероприятиях, соревнованиях)</a:t>
            </a:r>
          </a:p>
        </p:txBody>
      </p:sp>
      <p:sp>
        <p:nvSpPr>
          <p:cNvPr id="42" name="Стрелка: вниз 41">
            <a:extLst>
              <a:ext uri="{FF2B5EF4-FFF2-40B4-BE49-F238E27FC236}">
                <a16:creationId xmlns="" xmlns:a16="http://schemas.microsoft.com/office/drawing/2014/main" id="{C68269FC-8202-4624-8130-6C86C0692EB3}"/>
              </a:ext>
            </a:extLst>
          </p:cNvPr>
          <p:cNvSpPr/>
          <p:nvPr/>
        </p:nvSpPr>
        <p:spPr>
          <a:xfrm>
            <a:off x="440486" y="2906807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0502A956-1C31-4702-B855-3B68363F7387}"/>
              </a:ext>
            </a:extLst>
          </p:cNvPr>
          <p:cNvSpPr/>
          <p:nvPr/>
        </p:nvSpPr>
        <p:spPr>
          <a:xfrm>
            <a:off x="405721" y="3280474"/>
            <a:ext cx="1281938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="" xmlns:a16="http://schemas.microsoft.com/office/drawing/2014/main" id="{6CC84C15-1092-4DF4-A1D0-F7CB3A6FF8D4}"/>
              </a:ext>
            </a:extLst>
          </p:cNvPr>
          <p:cNvSpPr/>
          <p:nvPr/>
        </p:nvSpPr>
        <p:spPr>
          <a:xfrm>
            <a:off x="476489" y="3513635"/>
            <a:ext cx="1147711" cy="5352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Загруженность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071628B3-D14F-40FF-AC81-32F92607E71B}"/>
              </a:ext>
            </a:extLst>
          </p:cNvPr>
          <p:cNvSpPr/>
          <p:nvPr/>
        </p:nvSpPr>
        <p:spPr>
          <a:xfrm>
            <a:off x="398925" y="871590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CA11A679-135C-4DC9-8E33-B7B11C197073}"/>
              </a:ext>
            </a:extLst>
          </p:cNvPr>
          <p:cNvSpPr/>
          <p:nvPr/>
        </p:nvSpPr>
        <p:spPr>
          <a:xfrm>
            <a:off x="270763" y="1157989"/>
            <a:ext cx="1346544" cy="406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/>
            <a:r>
              <a:rPr lang="ru-RU" sz="900" dirty="0">
                <a:solidFill>
                  <a:srgbClr val="000000"/>
                </a:solidFill>
              </a:rPr>
              <a:t>Потери времени</a:t>
            </a:r>
          </a:p>
        </p:txBody>
      </p:sp>
      <p:sp>
        <p:nvSpPr>
          <p:cNvPr id="75" name="Стрелка: вниз 74">
            <a:extLst>
              <a:ext uri="{FF2B5EF4-FFF2-40B4-BE49-F238E27FC236}">
                <a16:creationId xmlns="" xmlns:a16="http://schemas.microsoft.com/office/drawing/2014/main" id="{06CAC590-EFF2-462A-A8A1-EB514F35397B}"/>
              </a:ext>
            </a:extLst>
          </p:cNvPr>
          <p:cNvSpPr/>
          <p:nvPr/>
        </p:nvSpPr>
        <p:spPr>
          <a:xfrm>
            <a:off x="2094139" y="1686204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="" xmlns:a16="http://schemas.microsoft.com/office/drawing/2014/main" id="{8C85C00D-47B9-4069-9089-2379F4379B58}"/>
              </a:ext>
            </a:extLst>
          </p:cNvPr>
          <p:cNvSpPr/>
          <p:nvPr/>
        </p:nvSpPr>
        <p:spPr>
          <a:xfrm>
            <a:off x="1973447" y="3269681"/>
            <a:ext cx="1428215" cy="3473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Неуспеваемость студентов</a:t>
            </a:r>
          </a:p>
        </p:txBody>
      </p:sp>
      <p:sp>
        <p:nvSpPr>
          <p:cNvPr id="77" name="Стрелка: вниз 76">
            <a:extLst>
              <a:ext uri="{FF2B5EF4-FFF2-40B4-BE49-F238E27FC236}">
                <a16:creationId xmlns="" xmlns:a16="http://schemas.microsoft.com/office/drawing/2014/main" id="{83F31F4D-160A-48E2-BC86-24A78C99C388}"/>
              </a:ext>
            </a:extLst>
          </p:cNvPr>
          <p:cNvSpPr/>
          <p:nvPr/>
        </p:nvSpPr>
        <p:spPr>
          <a:xfrm>
            <a:off x="2078343" y="3680284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="" xmlns:a16="http://schemas.microsoft.com/office/drawing/2014/main" id="{C00B9839-C7AD-4951-A5F0-11790EFFFB08}"/>
              </a:ext>
            </a:extLst>
          </p:cNvPr>
          <p:cNvSpPr/>
          <p:nvPr/>
        </p:nvSpPr>
        <p:spPr>
          <a:xfrm>
            <a:off x="2089002" y="4214203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="" xmlns:a16="http://schemas.microsoft.com/office/drawing/2014/main" id="{A84B5B0F-075C-4895-831F-E78ED907EC90}"/>
              </a:ext>
            </a:extLst>
          </p:cNvPr>
          <p:cNvSpPr/>
          <p:nvPr/>
        </p:nvSpPr>
        <p:spPr>
          <a:xfrm>
            <a:off x="2133811" y="4425496"/>
            <a:ext cx="1147711" cy="372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Человеческий фактор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F8EC873D-3FFA-4CD5-8378-8F9D482C86C6}"/>
              </a:ext>
            </a:extLst>
          </p:cNvPr>
          <p:cNvSpPr/>
          <p:nvPr/>
        </p:nvSpPr>
        <p:spPr>
          <a:xfrm>
            <a:off x="2256030" y="852003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8C758AE2-4196-4A6E-9E67-99A4B4A4BE8B}"/>
              </a:ext>
            </a:extLst>
          </p:cNvPr>
          <p:cNvSpPr/>
          <p:nvPr/>
        </p:nvSpPr>
        <p:spPr>
          <a:xfrm>
            <a:off x="1824114" y="1124870"/>
            <a:ext cx="1665536" cy="5098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Затягивание срока составления списка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Стрелка: вниз 83">
            <a:extLst>
              <a:ext uri="{FF2B5EF4-FFF2-40B4-BE49-F238E27FC236}">
                <a16:creationId xmlns="" xmlns:a16="http://schemas.microsoft.com/office/drawing/2014/main" id="{02C4AC5E-0FBD-4DAD-8E7B-D9F604338776}"/>
              </a:ext>
            </a:extLst>
          </p:cNvPr>
          <p:cNvSpPr/>
          <p:nvPr/>
        </p:nvSpPr>
        <p:spPr>
          <a:xfrm>
            <a:off x="4067976" y="2796566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33C16A7E-1247-4A3E-AC4F-40FD595D2EBE}"/>
              </a:ext>
            </a:extLst>
          </p:cNvPr>
          <p:cNvSpPr/>
          <p:nvPr/>
        </p:nvSpPr>
        <p:spPr>
          <a:xfrm>
            <a:off x="4078427" y="3199729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="" xmlns:a16="http://schemas.microsoft.com/office/drawing/2014/main" id="{E109E222-250E-443C-9BF5-4BD0332A1C64}"/>
              </a:ext>
            </a:extLst>
          </p:cNvPr>
          <p:cNvSpPr/>
          <p:nvPr/>
        </p:nvSpPr>
        <p:spPr>
          <a:xfrm>
            <a:off x="4060940" y="3439094"/>
            <a:ext cx="1188410" cy="5668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Усложнённая форма аттестации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="" xmlns:a16="http://schemas.microsoft.com/office/drawing/2014/main" id="{2FA3AC33-5692-462E-B3F3-463326D2E6F5}"/>
              </a:ext>
            </a:extLst>
          </p:cNvPr>
          <p:cNvSpPr/>
          <p:nvPr/>
        </p:nvSpPr>
        <p:spPr>
          <a:xfrm>
            <a:off x="3975573" y="946086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="" xmlns:a16="http://schemas.microsoft.com/office/drawing/2014/main" id="{9CD94DF4-C735-46A4-98F1-64FE11B7F9E8}"/>
              </a:ext>
            </a:extLst>
          </p:cNvPr>
          <p:cNvSpPr/>
          <p:nvPr/>
        </p:nvSpPr>
        <p:spPr>
          <a:xfrm>
            <a:off x="3748235" y="2064648"/>
            <a:ext cx="1796603" cy="6826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/>
            <a:r>
              <a:rPr lang="ru-RU" sz="900" dirty="0">
                <a:solidFill>
                  <a:prstClr val="black"/>
                </a:solidFill>
                <a:cs typeface="Calibri" panose="020F0502020204030204" pitchFamily="34" charset="0"/>
              </a:rPr>
              <a:t>Распечатка аттестационных листов – 350 шт., двусторонняя печать</a:t>
            </a:r>
          </a:p>
        </p:txBody>
      </p:sp>
      <p:sp>
        <p:nvSpPr>
          <p:cNvPr id="91" name="Стрелка: вниз 90">
            <a:extLst>
              <a:ext uri="{FF2B5EF4-FFF2-40B4-BE49-F238E27FC236}">
                <a16:creationId xmlns="" xmlns:a16="http://schemas.microsoft.com/office/drawing/2014/main" id="{34490407-AE7A-4E9A-BBC6-247578484125}"/>
              </a:ext>
            </a:extLst>
          </p:cNvPr>
          <p:cNvSpPr/>
          <p:nvPr/>
        </p:nvSpPr>
        <p:spPr>
          <a:xfrm>
            <a:off x="5958272" y="2761208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="" xmlns:a16="http://schemas.microsoft.com/office/drawing/2014/main" id="{638CB810-2D9A-4C12-92EC-D7A5957B1008}"/>
              </a:ext>
            </a:extLst>
          </p:cNvPr>
          <p:cNvSpPr/>
          <p:nvPr/>
        </p:nvSpPr>
        <p:spPr>
          <a:xfrm>
            <a:off x="5962058" y="3168992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="" xmlns:a16="http://schemas.microsoft.com/office/drawing/2014/main" id="{FBB32CAD-B730-40E1-90A6-EDE94D53E728}"/>
              </a:ext>
            </a:extLst>
          </p:cNvPr>
          <p:cNvSpPr/>
          <p:nvPr/>
        </p:nvSpPr>
        <p:spPr>
          <a:xfrm>
            <a:off x="5998614" y="3433832"/>
            <a:ext cx="1147711" cy="4725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Человеческий фактор, загруженность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F99EE669-6F5A-4FAA-925A-D2153B9CAD08}"/>
              </a:ext>
            </a:extLst>
          </p:cNvPr>
          <p:cNvSpPr/>
          <p:nvPr/>
        </p:nvSpPr>
        <p:spPr>
          <a:xfrm>
            <a:off x="5893417" y="965136"/>
            <a:ext cx="1207409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="" xmlns:a16="http://schemas.microsoft.com/office/drawing/2014/main" id="{3222044F-2664-4257-B5EE-365E15741988}"/>
              </a:ext>
            </a:extLst>
          </p:cNvPr>
          <p:cNvSpPr/>
          <p:nvPr/>
        </p:nvSpPr>
        <p:spPr>
          <a:xfrm>
            <a:off x="5753879" y="2015411"/>
            <a:ext cx="1548924" cy="7091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/>
            <a:r>
              <a:rPr lang="ru-RU" sz="900" dirty="0">
                <a:solidFill>
                  <a:prstClr val="black"/>
                </a:solidFill>
                <a:cs typeface="Calibri" panose="020F0502020204030204" pitchFamily="34" charset="0"/>
              </a:rPr>
              <a:t>Не могут получить подписи у сотрудников по разным причинам (неуспеваемость, </a:t>
            </a:r>
            <a:r>
              <a:rPr lang="ru-RU" sz="900" dirty="0" err="1">
                <a:solidFill>
                  <a:prstClr val="black"/>
                </a:solidFill>
                <a:cs typeface="Calibri" panose="020F0502020204030204" pitchFamily="34" charset="0"/>
              </a:rPr>
              <a:t>невозврат</a:t>
            </a:r>
            <a:r>
              <a:rPr lang="ru-RU" sz="900" dirty="0">
                <a:solidFill>
                  <a:prstClr val="black"/>
                </a:solidFill>
                <a:cs typeface="Calibri" panose="020F0502020204030204" pitchFamily="34" charset="0"/>
              </a:rPr>
              <a:t> и т.п.)</a:t>
            </a:r>
          </a:p>
        </p:txBody>
      </p:sp>
      <p:sp>
        <p:nvSpPr>
          <p:cNvPr id="56" name="Прямоугольник: скругленные углы 94">
            <a:extLst>
              <a:ext uri="{FF2B5EF4-FFF2-40B4-BE49-F238E27FC236}">
                <a16:creationId xmlns="" xmlns:a16="http://schemas.microsoft.com/office/drawing/2014/main" id="{3222044F-2664-4257-B5EE-365E15741988}"/>
              </a:ext>
            </a:extLst>
          </p:cNvPr>
          <p:cNvSpPr/>
          <p:nvPr/>
        </p:nvSpPr>
        <p:spPr>
          <a:xfrm>
            <a:off x="3881901" y="1178340"/>
            <a:ext cx="1463314" cy="351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/>
            <a:r>
              <a:rPr lang="ru-RU" sz="900" dirty="0">
                <a:solidFill>
                  <a:prstClr val="black"/>
                </a:solidFill>
                <a:cs typeface="Calibri" panose="020F0502020204030204" pitchFamily="34" charset="0"/>
              </a:rPr>
              <a:t>Затраты бумаги, картриджа</a:t>
            </a:r>
          </a:p>
        </p:txBody>
      </p:sp>
      <p:sp>
        <p:nvSpPr>
          <p:cNvPr id="57" name="Стрелка: вниз 81">
            <a:extLst>
              <a:ext uri="{FF2B5EF4-FFF2-40B4-BE49-F238E27FC236}">
                <a16:creationId xmlns="" xmlns:a16="http://schemas.microsoft.com/office/drawing/2014/main" id="{13A06E1A-83B5-475F-AD5E-29F76EAF5FBC}"/>
              </a:ext>
            </a:extLst>
          </p:cNvPr>
          <p:cNvSpPr/>
          <p:nvPr/>
        </p:nvSpPr>
        <p:spPr>
          <a:xfrm>
            <a:off x="4010329" y="1584627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8" name="Прямоугольник: скругленные углы 94">
            <a:extLst>
              <a:ext uri="{FF2B5EF4-FFF2-40B4-BE49-F238E27FC236}">
                <a16:creationId xmlns="" xmlns:a16="http://schemas.microsoft.com/office/drawing/2014/main" id="{3222044F-2664-4257-B5EE-365E15741988}"/>
              </a:ext>
            </a:extLst>
          </p:cNvPr>
          <p:cNvSpPr/>
          <p:nvPr/>
        </p:nvSpPr>
        <p:spPr>
          <a:xfrm>
            <a:off x="5744459" y="1189073"/>
            <a:ext cx="1614151" cy="351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/>
            <a:r>
              <a:rPr lang="ru-RU" sz="900" dirty="0">
                <a:solidFill>
                  <a:prstClr val="black"/>
                </a:solidFill>
                <a:cs typeface="Calibri" panose="020F0502020204030204" pitchFamily="34" charset="0"/>
              </a:rPr>
              <a:t>Несвоевременная сдача аттестационного листа</a:t>
            </a:r>
          </a:p>
        </p:txBody>
      </p:sp>
      <p:sp>
        <p:nvSpPr>
          <p:cNvPr id="59" name="Стрелка: вниз 81">
            <a:extLst>
              <a:ext uri="{FF2B5EF4-FFF2-40B4-BE49-F238E27FC236}">
                <a16:creationId xmlns="" xmlns:a16="http://schemas.microsoft.com/office/drawing/2014/main" id="{13A06E1A-83B5-475F-AD5E-29F76EAF5FBC}"/>
              </a:ext>
            </a:extLst>
          </p:cNvPr>
          <p:cNvSpPr/>
          <p:nvPr/>
        </p:nvSpPr>
        <p:spPr>
          <a:xfrm>
            <a:off x="5952892" y="1621117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8" name="Стрелка: вниз 76">
            <a:extLst>
              <a:ext uri="{FF2B5EF4-FFF2-40B4-BE49-F238E27FC236}">
                <a16:creationId xmlns="" xmlns:a16="http://schemas.microsoft.com/office/drawing/2014/main" id="{83F31F4D-160A-48E2-BC86-24A78C99C388}"/>
              </a:ext>
            </a:extLst>
          </p:cNvPr>
          <p:cNvSpPr/>
          <p:nvPr/>
        </p:nvSpPr>
        <p:spPr>
          <a:xfrm>
            <a:off x="2124997" y="2793876"/>
            <a:ext cx="1207409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9" name="Прямоугольник: скругленные углы 75">
            <a:extLst>
              <a:ext uri="{FF2B5EF4-FFF2-40B4-BE49-F238E27FC236}">
                <a16:creationId xmlns="" xmlns:a16="http://schemas.microsoft.com/office/drawing/2014/main" id="{8C85C00D-47B9-4069-9089-2379F4379B58}"/>
              </a:ext>
            </a:extLst>
          </p:cNvPr>
          <p:cNvSpPr/>
          <p:nvPr/>
        </p:nvSpPr>
        <p:spPr>
          <a:xfrm>
            <a:off x="1933014" y="2227763"/>
            <a:ext cx="1438447" cy="565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Неопределённость даты отъездов</a:t>
            </a:r>
          </a:p>
        </p:txBody>
      </p:sp>
      <p:sp>
        <p:nvSpPr>
          <p:cNvPr id="47" name="Стрелка: вниз 90">
            <a:extLst>
              <a:ext uri="{FF2B5EF4-FFF2-40B4-BE49-F238E27FC236}">
                <a16:creationId xmlns="" xmlns:a16="http://schemas.microsoft.com/office/drawing/2014/main" id="{34490407-AE7A-4E9A-BBC6-247578484125}"/>
              </a:ext>
            </a:extLst>
          </p:cNvPr>
          <p:cNvSpPr/>
          <p:nvPr/>
        </p:nvSpPr>
        <p:spPr>
          <a:xfrm>
            <a:off x="7790877" y="3199746"/>
            <a:ext cx="858371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638CB810-2D9A-4C12-92EC-D7A5957B1008}"/>
              </a:ext>
            </a:extLst>
          </p:cNvPr>
          <p:cNvSpPr/>
          <p:nvPr/>
        </p:nvSpPr>
        <p:spPr>
          <a:xfrm>
            <a:off x="7794663" y="3669733"/>
            <a:ext cx="858371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9" name="Прямоугольник: скругленные углы 92">
            <a:extLst>
              <a:ext uri="{FF2B5EF4-FFF2-40B4-BE49-F238E27FC236}">
                <a16:creationId xmlns="" xmlns:a16="http://schemas.microsoft.com/office/drawing/2014/main" id="{FBB32CAD-B730-40E1-90A6-EDE94D53E728}"/>
              </a:ext>
            </a:extLst>
          </p:cNvPr>
          <p:cNvSpPr/>
          <p:nvPr/>
        </p:nvSpPr>
        <p:spPr>
          <a:xfrm>
            <a:off x="7682204" y="4015440"/>
            <a:ext cx="1069910" cy="5227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cs typeface="Times New Roman" panose="02020603050405020304" pitchFamily="18" charset="0"/>
              </a:rPr>
              <a:t>Задействовано много сотрудников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F99EE669-6F5A-4FAA-925A-D2153B9CAD08}"/>
              </a:ext>
            </a:extLst>
          </p:cNvPr>
          <p:cNvSpPr/>
          <p:nvPr/>
        </p:nvSpPr>
        <p:spPr>
          <a:xfrm>
            <a:off x="7719801" y="980686"/>
            <a:ext cx="858371" cy="2077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51" name="Прямоугольник: скругленные углы 94">
            <a:extLst>
              <a:ext uri="{FF2B5EF4-FFF2-40B4-BE49-F238E27FC236}">
                <a16:creationId xmlns="" xmlns:a16="http://schemas.microsoft.com/office/drawing/2014/main" id="{3222044F-2664-4257-B5EE-365E15741988}"/>
              </a:ext>
            </a:extLst>
          </p:cNvPr>
          <p:cNvSpPr/>
          <p:nvPr/>
        </p:nvSpPr>
        <p:spPr>
          <a:xfrm>
            <a:off x="7489374" y="2485052"/>
            <a:ext cx="1502270" cy="6624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800"/>
            <a:r>
              <a:rPr lang="ru-RU" sz="900" dirty="0">
                <a:solidFill>
                  <a:prstClr val="black"/>
                </a:solidFill>
                <a:cs typeface="Calibri" panose="020F0502020204030204" pitchFamily="34" charset="0"/>
              </a:rPr>
              <a:t>Отсутствие сотрудников из числа комиссии в связи с графиком работы</a:t>
            </a:r>
          </a:p>
        </p:txBody>
      </p:sp>
      <p:sp>
        <p:nvSpPr>
          <p:cNvPr id="52" name="Прямоугольник: скругленные углы 94">
            <a:extLst>
              <a:ext uri="{FF2B5EF4-FFF2-40B4-BE49-F238E27FC236}">
                <a16:creationId xmlns="" xmlns:a16="http://schemas.microsoft.com/office/drawing/2014/main" id="{3222044F-2664-4257-B5EE-365E15741988}"/>
              </a:ext>
            </a:extLst>
          </p:cNvPr>
          <p:cNvSpPr/>
          <p:nvPr/>
        </p:nvSpPr>
        <p:spPr>
          <a:xfrm>
            <a:off x="7557797" y="1210844"/>
            <a:ext cx="1399592" cy="7921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Привлечение большого количества сотрудников в аттестационной комиссии</a:t>
            </a:r>
          </a:p>
        </p:txBody>
      </p:sp>
      <p:sp>
        <p:nvSpPr>
          <p:cNvPr id="53" name="Стрелка: вниз 81">
            <a:extLst>
              <a:ext uri="{FF2B5EF4-FFF2-40B4-BE49-F238E27FC236}">
                <a16:creationId xmlns="" xmlns:a16="http://schemas.microsoft.com/office/drawing/2014/main" id="{13A06E1A-83B5-475F-AD5E-29F76EAF5FBC}"/>
              </a:ext>
            </a:extLst>
          </p:cNvPr>
          <p:cNvSpPr/>
          <p:nvPr/>
        </p:nvSpPr>
        <p:spPr>
          <a:xfrm>
            <a:off x="7816599" y="2022331"/>
            <a:ext cx="858371" cy="4389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Почему?</a:t>
            </a:r>
          </a:p>
        </p:txBody>
      </p:sp>
    </p:spTree>
    <p:extLst>
      <p:ext uri="{BB962C8B-B14F-4D97-AF65-F5344CB8AC3E}">
        <p14:creationId xmlns="" xmlns:p14="http://schemas.microsoft.com/office/powerpoint/2010/main" val="151352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95131" y="373946"/>
            <a:ext cx="499917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288717006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1875272" y="3878044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2705627" y="3644102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3660872" y="3716660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2896094" y="4287403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3542272" y="4267200"/>
            <a:ext cx="712487" cy="57741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30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целевого состояния 1 проек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351" y="994687"/>
            <a:ext cx="5977812" cy="3843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1600" y="515288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Карта целевого состояния процесса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1945" y="169955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Карта целевого состояния процесса</a:t>
            </a:r>
          </a:p>
        </p:txBody>
      </p:sp>
      <p:sp>
        <p:nvSpPr>
          <p:cNvPr id="125" name="Rectangle 41">
            <a:extLst>
              <a:ext uri="{FF2B5EF4-FFF2-40B4-BE49-F238E27FC236}">
                <a16:creationId xmlns="" xmlns:a16="http://schemas.microsoft.com/office/drawing/2014/main" id="{E68E554C-F007-4006-83D2-AFD495ED3667}"/>
              </a:ext>
            </a:extLst>
          </p:cNvPr>
          <p:cNvSpPr txBox="1"/>
          <p:nvPr/>
        </p:nvSpPr>
        <p:spPr>
          <a:xfrm>
            <a:off x="5969457" y="3502614"/>
            <a:ext cx="21380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1513">
              <a:buClr>
                <a:srgbClr val="002960"/>
              </a:buClr>
              <a:defRPr/>
            </a:pPr>
            <a:r>
              <a:rPr lang="ru-RU" sz="1400" b="1" kern="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ИТОГО - ВПП</a:t>
            </a:r>
            <a:r>
              <a:rPr lang="en-US" sz="1400" b="1" kern="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kern="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дней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21CD01-BF2F-4441-AEEA-9E2FAC2AB603}"/>
              </a:ext>
            </a:extLst>
          </p:cNvPr>
          <p:cNvSpPr txBox="1"/>
          <p:nvPr/>
        </p:nvSpPr>
        <p:spPr>
          <a:xfrm>
            <a:off x="1172269" y="3389507"/>
            <a:ext cx="2557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Перечень </a:t>
            </a:r>
            <a:r>
              <a:rPr lang="ru-RU" sz="1200" dirty="0" smtClean="0"/>
              <a:t>улучшений:</a:t>
            </a:r>
            <a:endParaRPr lang="ru-RU" sz="1200" dirty="0"/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7D8E9703-F32A-40FD-B8B6-0CC7503D1586}"/>
              </a:ext>
            </a:extLst>
          </p:cNvPr>
          <p:cNvSpPr txBox="1"/>
          <p:nvPr/>
        </p:nvSpPr>
        <p:spPr>
          <a:xfrm>
            <a:off x="1127207" y="3939220"/>
            <a:ext cx="605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dirty="0"/>
              <a:t> </a:t>
            </a:r>
            <a:r>
              <a:rPr lang="ru-RU" sz="1200" dirty="0" smtClean="0"/>
              <a:t>Сокращение времени проведения аттестации;</a:t>
            </a:r>
            <a:endParaRPr lang="ru-RU" sz="1200" dirty="0"/>
          </a:p>
          <a:p>
            <a:pPr>
              <a:buFontTx/>
              <a:buChar char="-"/>
            </a:pPr>
            <a:r>
              <a:rPr lang="ru-RU" sz="1200" dirty="0"/>
              <a:t> </a:t>
            </a:r>
            <a:r>
              <a:rPr lang="ru-RU" sz="1200" dirty="0" smtClean="0"/>
              <a:t>Сокращение затрат материальных ресурсов;</a:t>
            </a:r>
            <a:endParaRPr lang="ru-RU" sz="1200" dirty="0"/>
          </a:p>
          <a:p>
            <a:pPr>
              <a:buFontTx/>
              <a:buChar char="-"/>
            </a:pPr>
            <a:r>
              <a:rPr lang="ru-RU" sz="1200" dirty="0"/>
              <a:t> По итогам аттестации составляется социальный паспорт этажа;</a:t>
            </a:r>
          </a:p>
          <a:p>
            <a:pPr>
              <a:buFontTx/>
              <a:buChar char="-"/>
            </a:pPr>
            <a:r>
              <a:rPr lang="ru-RU" sz="1200" dirty="0"/>
              <a:t> Сокращение состава комиссии.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707313" y="695221"/>
            <a:ext cx="1186096" cy="2299414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60515" y="708490"/>
            <a:ext cx="1186096" cy="662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Вход процесса Шаг 1</a:t>
            </a:r>
          </a:p>
          <a:p>
            <a:pPr algn="ctr" defTabSz="685800"/>
            <a:r>
              <a:rPr lang="en-US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день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348617" y="729803"/>
            <a:ext cx="1186096" cy="641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  <a:p>
            <a:pPr algn="ctr" defTabSz="685800"/>
            <a:r>
              <a:rPr lang="en-US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 </a:t>
            </a:r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день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707312" y="729802"/>
            <a:ext cx="1186096" cy="6294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</a:p>
          <a:p>
            <a:pPr algn="ctr" defTabSz="685800"/>
            <a:r>
              <a:rPr lang="en-US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дня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138748" y="729804"/>
            <a:ext cx="1394449" cy="6254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  <a:p>
            <a:pPr algn="ctr" defTabSz="685800"/>
            <a:r>
              <a:rPr lang="en-US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дней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67340" y="1359211"/>
            <a:ext cx="1186096" cy="5474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Заведующий общежитием, воспитатели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345720" y="1380374"/>
            <a:ext cx="1186096" cy="5474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Воспитатели, актив этажа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707313" y="1370861"/>
            <a:ext cx="1186096" cy="5474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Воспитатели, лидер этажа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154197" y="1380374"/>
            <a:ext cx="1390156" cy="55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Студенты, воспитатели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48897" y="1918340"/>
            <a:ext cx="1186096" cy="1085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Информирование студентов об аттестации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345720" y="1918778"/>
            <a:ext cx="1186096" cy="10176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общих собраний на этажах (3 собрания)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3707312" y="1932661"/>
            <a:ext cx="1186096" cy="1402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Составление списка студентов, уезжающих на каникулы, графика аттестации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5154197" y="1944648"/>
            <a:ext cx="1399675" cy="11182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Заполнение новой формы аттестации (таблицы)</a:t>
            </a:r>
          </a:p>
        </p:txBody>
      </p:sp>
      <p:sp>
        <p:nvSpPr>
          <p:cNvPr id="94" name="Стрелка вправо 93"/>
          <p:cNvSpPr/>
          <p:nvPr/>
        </p:nvSpPr>
        <p:spPr>
          <a:xfrm>
            <a:off x="2083231" y="1549053"/>
            <a:ext cx="251726" cy="2189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Стрелка вправо 95"/>
          <p:cNvSpPr/>
          <p:nvPr/>
        </p:nvSpPr>
        <p:spPr>
          <a:xfrm>
            <a:off x="3492253" y="1544515"/>
            <a:ext cx="251726" cy="2189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Стрелка вправо 96"/>
          <p:cNvSpPr/>
          <p:nvPr/>
        </p:nvSpPr>
        <p:spPr>
          <a:xfrm>
            <a:off x="4894747" y="1529585"/>
            <a:ext cx="251726" cy="2189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716952" y="729803"/>
            <a:ext cx="1186096" cy="758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Выход процесса  </a:t>
            </a:r>
          </a:p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  <a:p>
            <a:pPr algn="ctr" defTabSz="685800"/>
            <a:r>
              <a:rPr lang="en-US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дня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6728107" y="1488787"/>
            <a:ext cx="1186096" cy="450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Комиссия 3 человека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6716952" y="1918340"/>
            <a:ext cx="1186096" cy="1120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Подведение итогов аттестации</a:t>
            </a:r>
          </a:p>
        </p:txBody>
      </p:sp>
      <p:sp>
        <p:nvSpPr>
          <p:cNvPr id="110" name="Стрелка вправо 109"/>
          <p:cNvSpPr/>
          <p:nvPr/>
        </p:nvSpPr>
        <p:spPr>
          <a:xfrm>
            <a:off x="6519100" y="1576383"/>
            <a:ext cx="251726" cy="2189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52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08226758"/>
              </p:ext>
            </p:extLst>
          </p:nvPr>
        </p:nvGraphicFramePr>
        <p:xfrm>
          <a:off x="497148" y="826217"/>
          <a:ext cx="8158580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5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77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235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317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Проблема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Коренная</a:t>
                      </a:r>
                      <a:r>
                        <a:rPr lang="ru-RU" sz="1000" baseline="0" dirty="0">
                          <a:latin typeface="+mn-lt"/>
                        </a:rPr>
                        <a:t> причина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Решение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Вклад в достижение цели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Потери времени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Неявка студентов по разным причинам (участие в мероприятиях, соревнованиях)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Разработка новой формы аттестации в виде таблиц (по учебным</a:t>
                      </a:r>
                      <a:r>
                        <a:rPr lang="ru-RU" sz="1000" baseline="0" dirty="0">
                          <a:latin typeface="+mn-lt"/>
                        </a:rPr>
                        <a:t> группам</a:t>
                      </a:r>
                      <a:r>
                        <a:rPr lang="ru-RU" sz="1000" dirty="0">
                          <a:latin typeface="+mn-lt"/>
                        </a:rPr>
                        <a:t>,</a:t>
                      </a:r>
                      <a:r>
                        <a:rPr lang="ru-RU" sz="1000" baseline="0" dirty="0">
                          <a:latin typeface="+mn-lt"/>
                        </a:rPr>
                        <a:t> по этажам)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7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Затягивание срока составления списка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Неопределённость даты отъездов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Организация</a:t>
                      </a:r>
                      <a:r>
                        <a:rPr lang="ru-RU" sz="1000" baseline="0" dirty="0">
                          <a:latin typeface="+mn-lt"/>
                        </a:rPr>
                        <a:t> работы актива этажа и совета общежития по составлению списков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3 дня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Затраты бумаги, картриджа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Усложнённая форма аттестации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Новая</a:t>
                      </a:r>
                      <a:r>
                        <a:rPr lang="ru-RU" sz="1000" baseline="0" dirty="0">
                          <a:latin typeface="+mn-lt"/>
                        </a:rPr>
                        <a:t> форма аттестации предполагает использование меньшего количества бумаги, картриджа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60 листов вместо 350</a:t>
                      </a:r>
                      <a:r>
                        <a:rPr lang="ru-RU" sz="1000" baseline="0" dirty="0">
                          <a:latin typeface="+mn-lt"/>
                        </a:rPr>
                        <a:t> л., односторонняя печать вместо двусторонней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Несвоевременная сдача аттестационного листа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Человеческий фактор, загруженность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При введении новой формы аттестации исключается заполнение аттестационного листа. Новую форму</a:t>
                      </a:r>
                      <a:r>
                        <a:rPr lang="ru-RU" sz="1000" baseline="0" dirty="0">
                          <a:latin typeface="+mn-lt"/>
                        </a:rPr>
                        <a:t> заполняют воспитатель и лидер этажа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7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  <a:cs typeface="Arial" pitchFamily="34" charset="0"/>
                        </a:rPr>
                        <a:t>Привлечение большого количества сотрудников в работе аттестационной комиссии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Задействовано много сотрудников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Сокращение</a:t>
                      </a:r>
                      <a:r>
                        <a:rPr lang="ru-RU" sz="1000" baseline="0" dirty="0">
                          <a:latin typeface="+mn-lt"/>
                        </a:rPr>
                        <a:t> состава комиссии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С</a:t>
                      </a:r>
                      <a:r>
                        <a:rPr lang="ru-RU" sz="1000" baseline="0" dirty="0">
                          <a:latin typeface="+mn-lt"/>
                        </a:rPr>
                        <a:t> 10 до 3 чел.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96971" y="337351"/>
            <a:ext cx="469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Решение проблем</a:t>
            </a:r>
          </a:p>
        </p:txBody>
      </p:sp>
    </p:spTree>
    <p:extLst>
      <p:ext uri="{BB962C8B-B14F-4D97-AF65-F5344CB8AC3E}">
        <p14:creationId xmlns="" xmlns:p14="http://schemas.microsoft.com/office/powerpoint/2010/main" val="366181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тт лист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5569" y="286136"/>
            <a:ext cx="2898841" cy="3986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атт лист 2.jpg"/>
          <p:cNvPicPr>
            <a:picLocks noChangeAspect="1"/>
          </p:cNvPicPr>
          <p:nvPr/>
        </p:nvPicPr>
        <p:blipFill>
          <a:blip r:embed="rId3"/>
          <a:srcRect r="7789"/>
          <a:stretch>
            <a:fillRect/>
          </a:stretch>
        </p:blipFill>
        <p:spPr>
          <a:xfrm rot="5400000">
            <a:off x="5126752" y="107737"/>
            <a:ext cx="2917292" cy="4351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03250" y="4027251"/>
            <a:ext cx="377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Бланк аттестационного листа </a:t>
            </a:r>
            <a:r>
              <a:rPr lang="ru-RU" b="1" dirty="0"/>
              <a:t>ДО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428" y="824247"/>
            <a:ext cx="8068614" cy="489397"/>
          </a:xfrm>
        </p:spPr>
        <p:txBody>
          <a:bodyPr/>
          <a:lstStyle/>
          <a:p>
            <a:r>
              <a:rPr lang="ru-RU" sz="2800" b="1" dirty="0"/>
              <a:t>Реализация плана мероприятий процесса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2318" y="1732211"/>
            <a:ext cx="6858000" cy="856444"/>
          </a:xfr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Оптимизация процесса аттестации студентов, проживающих в общежитии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4248" y="4594517"/>
            <a:ext cx="431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Бланк аттестационного листа </a:t>
            </a:r>
            <a:r>
              <a:rPr lang="ru-RU" b="1" dirty="0"/>
              <a:t>ПОСЛЕ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83424318"/>
              </p:ext>
            </p:extLst>
          </p:nvPr>
        </p:nvGraphicFramePr>
        <p:xfrm>
          <a:off x="1930400" y="538455"/>
          <a:ext cx="6375400" cy="4056062"/>
        </p:xfrm>
        <a:graphic>
          <a:graphicData uri="http://schemas.openxmlformats.org/presentationml/2006/ole">
            <p:oleObj spid="_x0000_s2054" name="Документ" r:id="rId3" imgW="9572638" imgH="6648073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59865" cy="329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4647" y="-519307"/>
            <a:ext cx="4517173" cy="62142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534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проекта: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270" y="876283"/>
            <a:ext cx="6601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dirty="0"/>
          </a:p>
          <a:p>
            <a:pPr>
              <a:buFont typeface="Wingdings" pitchFamily="2" charset="2"/>
              <a:buChar char="v"/>
            </a:pPr>
            <a:r>
              <a:rPr lang="ru-RU" dirty="0"/>
              <a:t> Сокращение времени прохождения аттестации студентов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Уменьшение потерь материальных ресурсов 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Упрощение аттестационного процесса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3855" y="3456561"/>
            <a:ext cx="537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/>
              <a:t> Общежитие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20813" y="2769681"/>
            <a:ext cx="6561138" cy="33020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</a:t>
            </a:r>
            <a:r>
              <a:rPr kumimoji="0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ериметр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проекта:</a:t>
            </a:r>
          </a:p>
        </p:txBody>
      </p:sp>
    </p:spTree>
    <p:extLst>
      <p:ext uri="{BB962C8B-B14F-4D97-AF65-F5344CB8AC3E}">
        <p14:creationId xmlns="" xmlns:p14="http://schemas.microsoft.com/office/powerpoint/2010/main" val="3626144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3805" y="-496480"/>
            <a:ext cx="4581465" cy="6302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724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отокол закрытия СДП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46" y="278860"/>
            <a:ext cx="3257701" cy="448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протокол закрытия СДП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03" y="239949"/>
            <a:ext cx="3314286" cy="455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539749" y="1476375"/>
            <a:ext cx="4645094" cy="1274082"/>
          </a:xfrm>
        </p:spPr>
        <p:txBody>
          <a:bodyPr/>
          <a:lstStyle/>
          <a:p>
            <a:r>
              <a:rPr lang="ru-RU" dirty="0"/>
              <a:t>Спасибо 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0</a:t>
            </a:r>
            <a:r>
              <a:rPr lang="en-US" dirty="0"/>
              <a:t>5</a:t>
            </a:r>
            <a:r>
              <a:rPr lang="ru-RU" dirty="0"/>
              <a:t>.</a:t>
            </a:r>
            <a:r>
              <a:rPr lang="en-US" dirty="0"/>
              <a:t>12</a:t>
            </a:r>
            <a:r>
              <a:rPr lang="ru-RU" dirty="0"/>
              <a:t>.202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Моб. тел.: +7 (914) 108-58-09</a:t>
            </a:r>
          </a:p>
          <a:p>
            <a:r>
              <a:rPr lang="ru-RU" dirty="0" err="1">
                <a:latin typeface="Arial" charset="0"/>
                <a:ea typeface="Arial" charset="0"/>
                <a:cs typeface="Arial" charset="0"/>
              </a:rPr>
              <a:t>E-mail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dariyasemenova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59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@mail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www.yapk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Семёнова Дария Петровна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Заведующий общежитием</a:t>
            </a:r>
          </a:p>
        </p:txBody>
      </p:sp>
    </p:spTree>
    <p:extLst>
      <p:ext uri="{BB962C8B-B14F-4D97-AF65-F5344CB8AC3E}">
        <p14:creationId xmlns="" xmlns:p14="http://schemas.microsoft.com/office/powerpoint/2010/main" val="26404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1" y="431799"/>
            <a:ext cx="3584778" cy="1649919"/>
          </a:xfrm>
        </p:spPr>
        <p:txBody>
          <a:bodyPr/>
          <a:lstStyle/>
          <a:p>
            <a:r>
              <a:rPr lang="ru-RU" dirty="0"/>
              <a:t>Организационно-распорядительные 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приказ о проектах создании рабочих групп.jpg"/>
          <p:cNvPicPr>
            <a:picLocks noChangeAspect="1"/>
          </p:cNvPicPr>
          <p:nvPr/>
        </p:nvPicPr>
        <p:blipFill>
          <a:blip r:embed="rId2">
            <a:lum bright="10000" contrast="20000"/>
          </a:blip>
          <a:stretch>
            <a:fillRect/>
          </a:stretch>
        </p:blipFill>
        <p:spPr>
          <a:xfrm>
            <a:off x="3763346" y="283536"/>
            <a:ext cx="3139538" cy="4515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486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57212" y="4826424"/>
            <a:ext cx="4014788" cy="148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9199" y="280660"/>
            <a:ext cx="6561138" cy="330200"/>
          </a:xfrm>
        </p:spPr>
        <p:txBody>
          <a:bodyPr/>
          <a:lstStyle/>
          <a:p>
            <a:pPr algn="ctr"/>
            <a:r>
              <a:rPr lang="ru-RU" dirty="0"/>
              <a:t>Команда проекта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B436FC-9B8C-49DB-891A-940F8755B11D}"/>
              </a:ext>
            </a:extLst>
          </p:cNvPr>
          <p:cNvSpPr txBox="1"/>
          <p:nvPr/>
        </p:nvSpPr>
        <p:spPr>
          <a:xfrm>
            <a:off x="2480931" y="1233011"/>
            <a:ext cx="19493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Руководитель проекта: Семёнова Дария Петровна -  заведующий общежитием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B4C169-E71E-4B60-BAA2-2D807732A823}"/>
              </a:ext>
            </a:extLst>
          </p:cNvPr>
          <p:cNvSpPr txBox="1"/>
          <p:nvPr/>
        </p:nvSpPr>
        <p:spPr>
          <a:xfrm>
            <a:off x="6686867" y="1250370"/>
            <a:ext cx="1949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Черкашина Антонина Гавриловна - воспитатель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4476B7-20AE-4438-AC4B-59F7108E5A79}"/>
              </a:ext>
            </a:extLst>
          </p:cNvPr>
          <p:cNvSpPr txBox="1"/>
          <p:nvPr/>
        </p:nvSpPr>
        <p:spPr>
          <a:xfrm>
            <a:off x="2474710" y="3193236"/>
            <a:ext cx="1949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Протодьяконова</a:t>
            </a:r>
            <a:r>
              <a:rPr lang="ru-RU" sz="1400" dirty="0"/>
              <a:t> Лариса Ивановна - воспитатель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2E4192-8BE9-433F-9DC4-F1BA6D0CDA27}"/>
              </a:ext>
            </a:extLst>
          </p:cNvPr>
          <p:cNvSpPr txBox="1"/>
          <p:nvPr/>
        </p:nvSpPr>
        <p:spPr>
          <a:xfrm>
            <a:off x="6705528" y="3242998"/>
            <a:ext cx="1782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Тоскина</a:t>
            </a:r>
            <a:r>
              <a:rPr lang="ru-RU" sz="1400" dirty="0"/>
              <a:t> </a:t>
            </a:r>
            <a:r>
              <a:rPr lang="ru-RU" sz="1400" dirty="0" err="1"/>
              <a:t>Айаана</a:t>
            </a:r>
            <a:r>
              <a:rPr lang="ru-RU" sz="1400" dirty="0"/>
              <a:t> </a:t>
            </a:r>
            <a:r>
              <a:rPr lang="ru-RU" sz="1400" dirty="0" err="1"/>
              <a:t>Аяновна</a:t>
            </a:r>
            <a:r>
              <a:rPr lang="ru-RU" sz="1400" dirty="0"/>
              <a:t> - воспитатель</a:t>
            </a:r>
          </a:p>
        </p:txBody>
      </p:sp>
      <p:pic>
        <p:nvPicPr>
          <p:cNvPr id="13" name="Содержимое 3" descr="C:\Users\user\Desktop\Юбилей ФОТО\Заведующие\СДП2.jpe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01" y="1001485"/>
            <a:ext cx="1323934" cy="175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3" descr="Рисунок"/>
          <p:cNvPicPr>
            <a:picLocks/>
          </p:cNvPicPr>
          <p:nvPr/>
        </p:nvPicPr>
        <p:blipFill>
          <a:blip r:embed="rId3" cstate="print"/>
          <a:srcRect t="10780" r="66447" b="19704"/>
          <a:stretch>
            <a:fillRect/>
          </a:stretch>
        </p:blipFill>
        <p:spPr bwMode="auto">
          <a:xfrm>
            <a:off x="5212701" y="989044"/>
            <a:ext cx="1225421" cy="1691951"/>
          </a:xfrm>
          <a:prstGeom prst="rect">
            <a:avLst/>
          </a:prstGeom>
          <a:noFill/>
        </p:spPr>
      </p:pic>
      <p:pic>
        <p:nvPicPr>
          <p:cNvPr id="16" name="Содержимое 3" descr="ЛарисаИвановна"/>
          <p:cNvPicPr>
            <a:picLocks/>
          </p:cNvPicPr>
          <p:nvPr/>
        </p:nvPicPr>
        <p:blipFill>
          <a:blip r:embed="rId4" cstate="print"/>
          <a:srcRect b="10741"/>
          <a:stretch>
            <a:fillRect/>
          </a:stretch>
        </p:blipFill>
        <p:spPr bwMode="auto">
          <a:xfrm>
            <a:off x="1051249" y="2960915"/>
            <a:ext cx="1275184" cy="158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Объект 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65" t="11748" r="37871" b="49308"/>
          <a:stretch/>
        </p:blipFill>
        <p:spPr bwMode="auto">
          <a:xfrm>
            <a:off x="5225143" y="2954693"/>
            <a:ext cx="1188098" cy="1474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80014" y="309336"/>
            <a:ext cx="3663724" cy="330200"/>
          </a:xfrm>
        </p:spPr>
        <p:txBody>
          <a:bodyPr/>
          <a:lstStyle/>
          <a:p>
            <a:r>
              <a:rPr lang="ru-RU" dirty="0"/>
              <a:t>Паспорт проекта</a:t>
            </a:r>
          </a:p>
        </p:txBody>
      </p:sp>
      <p:pic>
        <p:nvPicPr>
          <p:cNvPr id="4" name="Рисунок 3" descr="паспорт проекта общеж окончательный.jpg"/>
          <p:cNvPicPr>
            <a:picLocks noChangeAspect="1"/>
          </p:cNvPicPr>
          <p:nvPr/>
        </p:nvPicPr>
        <p:blipFill>
          <a:blip r:embed="rId2"/>
          <a:srcRect l="3120" r="14148"/>
          <a:stretch>
            <a:fillRect/>
          </a:stretch>
        </p:blipFill>
        <p:spPr>
          <a:xfrm rot="5400000">
            <a:off x="2623983" y="-678454"/>
            <a:ext cx="4163439" cy="69211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763480"/>
            <a:ext cx="6858000" cy="417251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Цели аттестации студентов, проживающих в общежитии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615736"/>
            <a:ext cx="6858000" cy="3062796"/>
          </a:xfrm>
        </p:spPr>
        <p:txBody>
          <a:bodyPr/>
          <a:lstStyle/>
          <a:p>
            <a:pPr marL="342900" indent="-342900" algn="just">
              <a:buAutoNum type="arabicPeriod"/>
            </a:pPr>
            <a:r>
              <a:rPr lang="ru-RU" dirty="0" smtClean="0"/>
              <a:t>Контроль за выполнением Правил внутреннего распорядка для проживающих в общежитии.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Контроль за своевременным поступлением оплаты за проживание.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Контроль за выполнением правил ПБ и ТБ.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Повышения культуры поведения и ответственности студентов за содержание жилых комнат, мест общего пользования.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Воспитание у студентов навыков бережного отношения к государственному и общественному имуществу.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815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текущего состояния 1 проек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89" y="917719"/>
            <a:ext cx="5804609" cy="3841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8617" y="159898"/>
            <a:ext cx="446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Картирование с помощью </a:t>
            </a:r>
            <a:r>
              <a:rPr lang="ru-RU" dirty="0" err="1" smtClean="0"/>
              <a:t>стикеров</a:t>
            </a:r>
            <a:endParaRPr lang="ru-RU" dirty="0" smtClean="0"/>
          </a:p>
          <a:p>
            <a:pPr algn="ctr"/>
            <a:r>
              <a:rPr lang="ru-RU" dirty="0" smtClean="0"/>
              <a:t>Карта текущего состояния процесса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4" y="314669"/>
            <a:ext cx="3160280" cy="237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45" y="2504572"/>
            <a:ext cx="3106526" cy="232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2" y="1639457"/>
            <a:ext cx="2787793" cy="209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9230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4826" y="1252465"/>
            <a:ext cx="1017873" cy="1134126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5971221" y="1252465"/>
            <a:ext cx="1017873" cy="1134126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4837095" y="1252465"/>
            <a:ext cx="1017873" cy="1134126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702969" y="1252465"/>
            <a:ext cx="1017873" cy="1134126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2550588" y="1252465"/>
            <a:ext cx="1017873" cy="1134126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386999" y="1252465"/>
            <a:ext cx="1017873" cy="1134126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254826" y="760489"/>
            <a:ext cx="1017873" cy="7620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Вход процесса Шаг 1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 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дней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1386999" y="772394"/>
            <a:ext cx="1017873" cy="7501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 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день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550587" y="760489"/>
            <a:ext cx="1017873" cy="7635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дней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3702969" y="760489"/>
            <a:ext cx="1017873" cy="7673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день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4837095" y="760489"/>
            <a:ext cx="1017873" cy="7673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дня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5971221" y="759845"/>
            <a:ext cx="1698543" cy="7636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6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дней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254826" y="1522495"/>
            <a:ext cx="1017873" cy="5697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Заведующий общежитием, воспитатели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1386999" y="1522494"/>
            <a:ext cx="1017873" cy="569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Воспитатели, актив этажа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2550588" y="1522494"/>
            <a:ext cx="1017873" cy="651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Воспитатели, лидер этажа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3702969" y="1522495"/>
            <a:ext cx="1017873" cy="5364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Информационный центр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4837095" y="1522495"/>
            <a:ext cx="1017873" cy="554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Воспитатели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5971220" y="1522494"/>
            <a:ext cx="1698543" cy="536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Студенты, проживающие в общежитии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254826" y="2085422"/>
            <a:ext cx="1017873" cy="986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Информирование студентов об аттестации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1388952" y="2085424"/>
            <a:ext cx="1017873" cy="9753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общих собраний на этажах (3 собрания)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2550588" y="2085422"/>
            <a:ext cx="1017873" cy="11574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Составление списка студентов, уезжающих на каникулы, графика аттестации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3700523" y="2077375"/>
            <a:ext cx="1017873" cy="6816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Распечатка аттестационных листов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837095" y="2077374"/>
            <a:ext cx="1017873" cy="7587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Вручение аттестационного листа студентам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5971221" y="2074318"/>
            <a:ext cx="1686102" cy="678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Заполнение аттестационного листа</a:t>
            </a:r>
          </a:p>
        </p:txBody>
      </p:sp>
      <p:sp>
        <p:nvSpPr>
          <p:cNvPr id="113" name="Стрелка вправо 112"/>
          <p:cNvSpPr/>
          <p:nvPr/>
        </p:nvSpPr>
        <p:spPr>
          <a:xfrm>
            <a:off x="1226934" y="1684513"/>
            <a:ext cx="216024" cy="1080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Стрелка вправо 119"/>
          <p:cNvSpPr/>
          <p:nvPr/>
        </p:nvSpPr>
        <p:spPr>
          <a:xfrm>
            <a:off x="2397616" y="1657510"/>
            <a:ext cx="216024" cy="1080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3568461" y="1657510"/>
            <a:ext cx="216024" cy="1080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Стрелка вправо 121"/>
          <p:cNvSpPr/>
          <p:nvPr/>
        </p:nvSpPr>
        <p:spPr>
          <a:xfrm>
            <a:off x="4720842" y="1657510"/>
            <a:ext cx="216024" cy="1080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Стрелка вправо 122"/>
          <p:cNvSpPr/>
          <p:nvPr/>
        </p:nvSpPr>
        <p:spPr>
          <a:xfrm>
            <a:off x="5817444" y="1666310"/>
            <a:ext cx="216024" cy="1080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7790650" y="757729"/>
            <a:ext cx="1017873" cy="777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Выход процесса  Шаг 7</a:t>
            </a:r>
          </a:p>
          <a:p>
            <a:pPr algn="ctr" defTabSz="685800"/>
            <a:r>
              <a:rPr lang="en-US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</a:t>
            </a:r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дня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7790650" y="1533808"/>
            <a:ext cx="1017873" cy="535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Комиссия в составе 11 человек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7790650" y="2052924"/>
            <a:ext cx="1017873" cy="622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Подведение итогов аттестации</a:t>
            </a:r>
          </a:p>
        </p:txBody>
      </p:sp>
      <p:sp>
        <p:nvSpPr>
          <p:cNvPr id="77" name="Взрыв: 8 точек 76"/>
          <p:cNvSpPr/>
          <p:nvPr/>
        </p:nvSpPr>
        <p:spPr>
          <a:xfrm>
            <a:off x="506285" y="3009417"/>
            <a:ext cx="240506" cy="240506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1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8" name="Взрыв: 8 точек 77"/>
          <p:cNvSpPr/>
          <p:nvPr/>
        </p:nvSpPr>
        <p:spPr>
          <a:xfrm>
            <a:off x="6159371" y="2675138"/>
            <a:ext cx="240506" cy="240506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1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Взрыв: 8 точек 78"/>
          <p:cNvSpPr/>
          <p:nvPr/>
        </p:nvSpPr>
        <p:spPr>
          <a:xfrm>
            <a:off x="2493387" y="2897979"/>
            <a:ext cx="240506" cy="240506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05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1" name="Взрыв: 8 точек 80"/>
          <p:cNvSpPr/>
          <p:nvPr/>
        </p:nvSpPr>
        <p:spPr>
          <a:xfrm>
            <a:off x="1333983" y="3432336"/>
            <a:ext cx="340270" cy="283219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2" name="Взрыв: 8 точек 81"/>
          <p:cNvSpPr/>
          <p:nvPr/>
        </p:nvSpPr>
        <p:spPr>
          <a:xfrm>
            <a:off x="1347998" y="3716651"/>
            <a:ext cx="287620" cy="282239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3" name="Взрыв: 8 точек 82"/>
          <p:cNvSpPr/>
          <p:nvPr/>
        </p:nvSpPr>
        <p:spPr>
          <a:xfrm>
            <a:off x="1347997" y="4035458"/>
            <a:ext cx="300498" cy="26608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4" name="Взрыв: 8 точек 83"/>
          <p:cNvSpPr/>
          <p:nvPr/>
        </p:nvSpPr>
        <p:spPr>
          <a:xfrm>
            <a:off x="1371133" y="4328299"/>
            <a:ext cx="296680" cy="28233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2288" y="3404819"/>
            <a:ext cx="3868946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67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6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41"/>
          <p:cNvSpPr txBox="1"/>
          <p:nvPr/>
        </p:nvSpPr>
        <p:spPr>
          <a:xfrm>
            <a:off x="5581378" y="3259048"/>
            <a:ext cx="28719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1513">
              <a:buClr>
                <a:srgbClr val="002960"/>
              </a:buClr>
              <a:defRPr/>
            </a:pPr>
            <a:r>
              <a:rPr lang="ru-RU" sz="1400" b="1" kern="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ИТОГО – время протекания процесса (ВПП) 33 дня</a:t>
            </a:r>
          </a:p>
        </p:txBody>
      </p:sp>
      <p:grpSp>
        <p:nvGrpSpPr>
          <p:cNvPr id="158" name="Group 228"/>
          <p:cNvGrpSpPr>
            <a:grpSpLocks/>
          </p:cNvGrpSpPr>
          <p:nvPr/>
        </p:nvGrpSpPr>
        <p:grpSpPr bwMode="auto">
          <a:xfrm>
            <a:off x="6634264" y="4172747"/>
            <a:ext cx="1781581" cy="440917"/>
            <a:chOff x="98652" y="839392"/>
            <a:chExt cx="2376922" cy="587812"/>
          </a:xfrm>
        </p:grpSpPr>
        <p:sp>
          <p:nvSpPr>
            <p:cNvPr id="159" name="Rectangle 229"/>
            <p:cNvSpPr>
              <a:spLocks/>
            </p:cNvSpPr>
            <p:nvPr/>
          </p:nvSpPr>
          <p:spPr>
            <a:xfrm>
              <a:off x="108107" y="1034477"/>
              <a:ext cx="284719" cy="138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en-US" sz="11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41"/>
            <p:cNvSpPr txBox="1">
              <a:spLocks/>
            </p:cNvSpPr>
            <p:nvPr/>
          </p:nvSpPr>
          <p:spPr>
            <a:xfrm>
              <a:off x="98652" y="870211"/>
              <a:ext cx="307043" cy="1716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accent6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27000" rIns="27000" bIns="27000" anchor="ctr"/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1513">
                <a:buClr>
                  <a:srgbClr val="002960"/>
                </a:buClr>
                <a:defRPr/>
              </a:pPr>
              <a:endParaRPr lang="ru-RU" sz="11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231"/>
            <p:cNvSpPr>
              <a:spLocks/>
            </p:cNvSpPr>
            <p:nvPr/>
          </p:nvSpPr>
          <p:spPr>
            <a:xfrm>
              <a:off x="124610" y="1169411"/>
              <a:ext cx="298391" cy="1676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anchor="ctr"/>
            <a:lstStyle/>
            <a:p>
              <a:pPr defTabSz="685800">
                <a:defRPr/>
              </a:pPr>
              <a:endParaRPr lang="ru-RU" sz="11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63"/>
            <p:cNvSpPr txBox="1">
              <a:spLocks/>
            </p:cNvSpPr>
            <p:nvPr/>
          </p:nvSpPr>
          <p:spPr>
            <a:xfrm>
              <a:off x="495362" y="839392"/>
              <a:ext cx="1636083" cy="22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1513">
                <a:buClr>
                  <a:srgbClr val="002960"/>
                </a:buClr>
                <a:defRPr/>
              </a:pPr>
              <a:r>
                <a:rPr lang="ru-RU" sz="11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Продолжительность</a:t>
              </a:r>
            </a:p>
          </p:txBody>
        </p:sp>
        <p:sp>
          <p:nvSpPr>
            <p:cNvPr id="166" name="Rectangle 63"/>
            <p:cNvSpPr txBox="1">
              <a:spLocks/>
            </p:cNvSpPr>
            <p:nvPr/>
          </p:nvSpPr>
          <p:spPr>
            <a:xfrm>
              <a:off x="529969" y="1019670"/>
              <a:ext cx="1045811" cy="22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1513">
                <a:buClr>
                  <a:srgbClr val="002960"/>
                </a:buClr>
                <a:defRPr/>
              </a:pPr>
              <a:r>
                <a:rPr lang="ru-RU" sz="11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Исполнитель</a:t>
              </a:r>
            </a:p>
          </p:txBody>
        </p:sp>
        <p:sp>
          <p:nvSpPr>
            <p:cNvPr id="167" name="Rectangle 63"/>
            <p:cNvSpPr txBox="1">
              <a:spLocks/>
            </p:cNvSpPr>
            <p:nvPr/>
          </p:nvSpPr>
          <p:spPr>
            <a:xfrm>
              <a:off x="478056" y="1201531"/>
              <a:ext cx="1997518" cy="22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1513">
                <a:buClr>
                  <a:srgbClr val="002960"/>
                </a:buClr>
                <a:defRPr/>
              </a:pPr>
              <a:r>
                <a:rPr lang="ru-RU" sz="11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Описание шага процесса</a:t>
              </a:r>
            </a:p>
          </p:txBody>
        </p:sp>
      </p:grpSp>
      <p:sp>
        <p:nvSpPr>
          <p:cNvPr id="168" name="Взрыв: 8 точек 167"/>
          <p:cNvSpPr/>
          <p:nvPr/>
        </p:nvSpPr>
        <p:spPr>
          <a:xfrm>
            <a:off x="6592693" y="3830253"/>
            <a:ext cx="284625" cy="297426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675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</a:t>
            </a:r>
          </a:p>
        </p:txBody>
      </p:sp>
      <p:sp>
        <p:nvSpPr>
          <p:cNvPr id="169" name="Rectangle 63"/>
          <p:cNvSpPr txBox="1"/>
          <p:nvPr/>
        </p:nvSpPr>
        <p:spPr>
          <a:xfrm>
            <a:off x="6965754" y="3870424"/>
            <a:ext cx="93345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defTabSz="671513">
              <a:buClr>
                <a:srgbClr val="002960"/>
              </a:buClr>
              <a:defRPr/>
            </a:pPr>
            <a:r>
              <a:rPr lang="ru-RU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246339" y="3439254"/>
            <a:ext cx="10876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</a:t>
            </a:r>
            <a:r>
              <a:rPr lang="ru-RU" sz="788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788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5D9369CA-25C1-4200-8FD4-9D37F592EEB4}" type="slidenum">
              <a:rPr lang="ru-RU" altLang="ru-RU">
                <a:solidFill>
                  <a:srgbClr val="003274"/>
                </a:solidFill>
                <a:latin typeface="Calibri" panose="020F0502020204030204"/>
              </a:rPr>
              <a:pPr defTabSz="685800"/>
              <a:t>9</a:t>
            </a:fld>
            <a:endParaRPr lang="ru-RU" altLang="ru-RU" dirty="0">
              <a:solidFill>
                <a:srgbClr val="003274"/>
              </a:solidFill>
              <a:latin typeface="Calibri" panose="020F0502020204030204"/>
            </a:endParaRPr>
          </a:p>
        </p:txBody>
      </p:sp>
      <p:sp>
        <p:nvSpPr>
          <p:cNvPr id="98" name="Заголовок 2">
            <a:extLst>
              <a:ext uri="{FF2B5EF4-FFF2-40B4-BE49-F238E27FC236}">
                <a16:creationId xmlns="" xmlns:a16="http://schemas.microsoft.com/office/drawing/2014/main" id="{D5671C27-FFA5-4EE7-90C2-9C000875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289" y="160259"/>
            <a:ext cx="6561138" cy="33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+mn-lt"/>
                <a:cs typeface="Times New Roman" panose="02020603050405020304" pitchFamily="18" charset="0"/>
              </a:rPr>
              <a:t>Карта текущего состояния процесса</a:t>
            </a:r>
            <a:endParaRPr lang="ru-RU" dirty="0">
              <a:latin typeface="+mn-lt"/>
            </a:endParaRP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="" xmlns:a16="http://schemas.microsoft.com/office/drawing/2014/main" id="{6085C891-C6E5-4439-AED1-8D17A9512D09}"/>
              </a:ext>
            </a:extLst>
          </p:cNvPr>
          <p:cNvSpPr/>
          <p:nvPr/>
        </p:nvSpPr>
        <p:spPr>
          <a:xfrm>
            <a:off x="1726103" y="4374044"/>
            <a:ext cx="35649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Несвоевременная сдача аттестационного листа 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725769" y="3473666"/>
            <a:ext cx="34772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Потери </a:t>
            </a:r>
            <a:r>
              <a:rPr 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времени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1666733" y="3769720"/>
            <a:ext cx="3868946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67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6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764404" y="4072105"/>
            <a:ext cx="2009105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67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6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1692491" y="3776160"/>
            <a:ext cx="3868946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67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712889" y="4076163"/>
            <a:ext cx="33654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Затраты бумаги, картриджа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Взрыв: 8 точек 175"/>
          <p:cNvSpPr/>
          <p:nvPr/>
        </p:nvSpPr>
        <p:spPr>
          <a:xfrm>
            <a:off x="3448207" y="3049143"/>
            <a:ext cx="240506" cy="240506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05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680693" y="3757000"/>
            <a:ext cx="40697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Затягивание срока составления списка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Стрелка вправо 123"/>
          <p:cNvSpPr/>
          <p:nvPr/>
        </p:nvSpPr>
        <p:spPr>
          <a:xfrm>
            <a:off x="7655139" y="1649958"/>
            <a:ext cx="216024" cy="1080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Взрыв: 8 точек 82"/>
          <p:cNvSpPr/>
          <p:nvPr/>
        </p:nvSpPr>
        <p:spPr>
          <a:xfrm>
            <a:off x="4289910" y="2653164"/>
            <a:ext cx="300498" cy="26608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11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5" name="Взрыв: 8 точек 83"/>
          <p:cNvSpPr/>
          <p:nvPr/>
        </p:nvSpPr>
        <p:spPr>
          <a:xfrm>
            <a:off x="7104464" y="2630639"/>
            <a:ext cx="296680" cy="28233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1" name="Взрыв: 8 точек 83"/>
          <p:cNvSpPr/>
          <p:nvPr/>
        </p:nvSpPr>
        <p:spPr>
          <a:xfrm>
            <a:off x="1370053" y="4672512"/>
            <a:ext cx="296680" cy="28233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737984" y="4687798"/>
            <a:ext cx="392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itchFamily="34" charset="0"/>
                <a:cs typeface="Arial" pitchFamily="34" charset="0"/>
              </a:rPr>
              <a:t>Привлечение большого количества сотрудников в работе аттестационной комиссии</a:t>
            </a:r>
          </a:p>
        </p:txBody>
      </p:sp>
      <p:sp>
        <p:nvSpPr>
          <p:cNvPr id="154" name="Взрыв: 8 точек 80"/>
          <p:cNvSpPr/>
          <p:nvPr/>
        </p:nvSpPr>
        <p:spPr>
          <a:xfrm>
            <a:off x="7891631" y="2665387"/>
            <a:ext cx="340270" cy="283219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6" name="Взрыв: 8 точек 83"/>
          <p:cNvSpPr/>
          <p:nvPr/>
        </p:nvSpPr>
        <p:spPr>
          <a:xfrm>
            <a:off x="8550300" y="2664067"/>
            <a:ext cx="296680" cy="28233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1941334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825</Words>
  <Application>Microsoft Office PowerPoint</Application>
  <PresentationFormat>Произвольный</PresentationFormat>
  <Paragraphs>220</Paragraphs>
  <Slides>22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Тема Office</vt:lpstr>
      <vt:lpstr>Документ</vt:lpstr>
      <vt:lpstr>Оптимизация процесса аттестации студентов, проживающих в общежитии</vt:lpstr>
      <vt:lpstr>Цели проекта:</vt:lpstr>
      <vt:lpstr>Организационно-распорядительные документы</vt:lpstr>
      <vt:lpstr>Команда проекта</vt:lpstr>
      <vt:lpstr>Паспорт проекта</vt:lpstr>
      <vt:lpstr>Цели аттестации студентов, проживающих в общежитии</vt:lpstr>
      <vt:lpstr>Слайд 7</vt:lpstr>
      <vt:lpstr>Слайд 8</vt:lpstr>
      <vt:lpstr>Карта текущего состояния процесса</vt:lpstr>
      <vt:lpstr>Текущие проблемы:</vt:lpstr>
      <vt:lpstr>Слайд 11</vt:lpstr>
      <vt:lpstr>Пирамида проблем</vt:lpstr>
      <vt:lpstr>Слайд 13</vt:lpstr>
      <vt:lpstr>Карта целевого состояния процесса</vt:lpstr>
      <vt:lpstr>Слайд 15</vt:lpstr>
      <vt:lpstr>Слайд 16</vt:lpstr>
      <vt:lpstr>Реализация плана мероприятий процесса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Пользователь</dc:creator>
  <cp:lastModifiedBy>Константинова</cp:lastModifiedBy>
  <cp:revision>167</cp:revision>
  <cp:lastPrinted>2022-12-20T07:12:14Z</cp:lastPrinted>
  <dcterms:modified xsi:type="dcterms:W3CDTF">2023-02-14T03:58:12Z</dcterms:modified>
</cp:coreProperties>
</file>