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 bookmarkIdSeed="2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notesMasterIdLst>
    <p:notesMasterId r:id="rId25"/>
  </p:notesMasterIdLst>
  <p:sldIdLst>
    <p:sldId id="256" r:id="rId8"/>
    <p:sldId id="258" r:id="rId9"/>
    <p:sldId id="264" r:id="rId10"/>
    <p:sldId id="265" r:id="rId11"/>
    <p:sldId id="268" r:id="rId12"/>
    <p:sldId id="331" r:id="rId13"/>
    <p:sldId id="330" r:id="rId14"/>
    <p:sldId id="329" r:id="rId15"/>
    <p:sldId id="332" r:id="rId16"/>
    <p:sldId id="333" r:id="rId17"/>
    <p:sldId id="334" r:id="rId18"/>
    <p:sldId id="270" r:id="rId19"/>
    <p:sldId id="275" r:id="rId20"/>
    <p:sldId id="335" r:id="rId21"/>
    <p:sldId id="336" r:id="rId22"/>
    <p:sldId id="337" r:id="rId23"/>
    <p:sldId id="263" r:id="rId24"/>
  </p:sldIdLst>
  <p:sldSz cx="9144000" cy="5148263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1">
          <p15:clr>
            <a:srgbClr val="A4A3A4"/>
          </p15:clr>
        </p15:guide>
        <p15:guide id="2" pos="340">
          <p15:clr>
            <a:srgbClr val="A4A3A4"/>
          </p15:clr>
        </p15:guide>
        <p15:guide id="3" orient="horz" pos="3028">
          <p15:clr>
            <a:srgbClr val="A4A3A4"/>
          </p15:clr>
        </p15:guide>
        <p15:guide id="4" pos="551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pos="2331">
          <p15:clr>
            <a:srgbClr val="A4A3A4"/>
          </p15:clr>
        </p15:guide>
        <p15:guide id="11" pos="726">
          <p15:clr>
            <a:srgbClr val="A4A3A4"/>
          </p15:clr>
        </p15:guide>
        <p15:guide id="12" pos="875">
          <p15:clr>
            <a:srgbClr val="A4A3A4"/>
          </p15:clr>
        </p15:guide>
        <p15:guide id="13" pos="1260">
          <p15:clr>
            <a:srgbClr val="A4A3A4"/>
          </p15:clr>
        </p15:guide>
        <p15:guide id="14" pos="1410">
          <p15:clr>
            <a:srgbClr val="A4A3A4"/>
          </p15:clr>
        </p15:guide>
        <p15:guide id="15" pos="1796">
          <p15:clr>
            <a:srgbClr val="A4A3A4"/>
          </p15:clr>
        </p15:guide>
        <p15:guide id="16" pos="194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оман" initials="Р" lastIdx="1" clrIdx="0">
    <p:extLst>
      <p:ext uri="{19B8F6BF-5375-455C-9EA6-DF929625EA0E}">
        <p15:presenceInfo xmlns="" xmlns:p15="http://schemas.microsoft.com/office/powerpoint/2012/main" userId="Рома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932" y="-852"/>
      </p:cViewPr>
      <p:guideLst>
        <p:guide orient="horz" pos="261"/>
        <p:guide orient="horz" pos="3028"/>
        <p:guide orient="horz" pos="272"/>
        <p:guide orient="horz" pos="2971"/>
        <p:guide orient="horz" pos="930"/>
        <p:guide orient="horz" pos="1337"/>
        <p:guide orient="horz" pos="2086"/>
        <p:guide pos="340"/>
        <p:guide pos="5511"/>
        <p:guide pos="2331"/>
        <p:guide pos="726"/>
        <p:guide pos="875"/>
        <p:guide pos="1260"/>
        <p:guide pos="1410"/>
        <p:guide pos="17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97814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=""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299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701A24-D417-4C2C-8678-193C1B633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DE8BE72-AE62-4A26-B023-3DFAB2B72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F34FE84-9DD0-4F8C-AD06-2CCE4353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2DB00539-76DD-4291-9C68-45997AB8432E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697C6E8-82D6-46DC-9870-C4CB0BAC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E62BD4A-2090-46E1-92FD-5D40ABD7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1DB53087-2C50-47AC-ACD0-434C56EF5E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649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="" xmlns:p14="http://schemas.microsoft.com/office/powerpoint/2010/main" val="1645409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547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="" xmlns:p14="http://schemas.microsoft.com/office/powerpoint/2010/main" val="109050184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>
            <a:extLst>
              <a:ext uri="{FF2B5EF4-FFF2-40B4-BE49-F238E27FC236}">
                <a16:creationId xmlns="" xmlns:a16="http://schemas.microsoft.com/office/drawing/2014/main" id="{9C4DD657-A62E-4141-A8ED-4D2EFA3A76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9">
            <a:extLst>
              <a:ext uri="{FF2B5EF4-FFF2-40B4-BE49-F238E27FC236}">
                <a16:creationId xmlns="" xmlns:a16="http://schemas.microsoft.com/office/drawing/2014/main" id="{2E8852FB-C57F-0144-92DA-F7FDD31D99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52" y="425269"/>
            <a:ext cx="2344312" cy="8251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98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BFCFDCD3-0E65-BD46-B70A-BD77913A52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C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017" y="2373551"/>
            <a:ext cx="2130263" cy="1958670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659727" y="1544015"/>
            <a:ext cx="5718811" cy="1439998"/>
          </a:xfrm>
        </p:spPr>
        <p:txBody>
          <a:bodyPr/>
          <a:lstStyle/>
          <a:p>
            <a:pPr algn="ctr"/>
            <a:r>
              <a:rPr lang="ru-RU" i="1" dirty="0" smtClean="0"/>
              <a:t>Оптимизация образовательной среды по системе 5</a:t>
            </a:r>
            <a:r>
              <a:rPr lang="en-US" i="1" dirty="0" smtClean="0"/>
              <a:t>S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>
          <a:xfrm>
            <a:off x="479899" y="2775626"/>
            <a:ext cx="2963692" cy="1339175"/>
          </a:xfrm>
        </p:spPr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Проект «Эффективный регион»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ГАПОУ РС (Я) «Якутский педагогический колледж им. С.Ф. Гоголева»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Майзик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Вероника Валерьевна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>
          <a:xfrm>
            <a:off x="539749" y="4515550"/>
            <a:ext cx="5711825" cy="30937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Преподаватель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451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C:\Users\ДО\Downloads\WhatsApp Image 2022-12-07 at 14.27.5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721" y="791372"/>
            <a:ext cx="2856045" cy="3808060"/>
          </a:xfrm>
          <a:prstGeom prst="rect">
            <a:avLst/>
          </a:prstGeom>
          <a:noFill/>
        </p:spPr>
      </p:pic>
      <p:pic>
        <p:nvPicPr>
          <p:cNvPr id="56323" name="Picture 3" descr="C:\Users\ДО\Downloads\WhatsApp Image 2022-12-07 at 14.27.57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2790" y="1216152"/>
            <a:ext cx="2835810" cy="2734056"/>
          </a:xfrm>
          <a:prstGeom prst="rect">
            <a:avLst/>
          </a:prstGeom>
          <a:noFill/>
        </p:spPr>
      </p:pic>
      <p:pic>
        <p:nvPicPr>
          <p:cNvPr id="56324" name="Picture 4" descr="C:\Users\ДО\Downloads\WhatsApp Image 2022-12-07 at 14.27.57 (2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0777" y="789709"/>
            <a:ext cx="2781854" cy="3709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ДО\Downloads\WhatsApp Image 2022-12-07 at 14.27.5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180" y="1032951"/>
            <a:ext cx="2839452" cy="3785937"/>
          </a:xfrm>
          <a:prstGeom prst="rect">
            <a:avLst/>
          </a:prstGeom>
          <a:noFill/>
        </p:spPr>
      </p:pic>
      <p:pic>
        <p:nvPicPr>
          <p:cNvPr id="57347" name="Picture 3" descr="C:\Users\ДО\Downloads\WhatsApp Image 2022-12-07 at 14.28.0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6368" y="1086067"/>
            <a:ext cx="2772184" cy="3787685"/>
          </a:xfrm>
          <a:prstGeom prst="rect">
            <a:avLst/>
          </a:prstGeom>
          <a:noFill/>
        </p:spPr>
      </p:pic>
      <p:pic>
        <p:nvPicPr>
          <p:cNvPr id="57348" name="Picture 4" descr="C:\Users\ДО\Downloads\WhatsApp Image 2022-12-07 at 14.28.01 (1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4507" y="1067590"/>
            <a:ext cx="2840906" cy="3787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63040" y="431800"/>
            <a:ext cx="5870448" cy="592328"/>
          </a:xfrm>
        </p:spPr>
        <p:txBody>
          <a:bodyPr/>
          <a:lstStyle/>
          <a:p>
            <a:pPr algn="ctr"/>
            <a:r>
              <a:rPr lang="ru-RU" dirty="0"/>
              <a:t>Текущие проблемы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2376" y="1243584"/>
            <a:ext cx="77632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Потеря времени;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Трудности при самостоятельном поиске нужного материала;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Отсутствие ИЛ оборудования;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Отсутствие системности размещения оборудования и материала;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Отсутствие журнала регистрации при пользовании оборудованием;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1536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1071" y="191420"/>
            <a:ext cx="5642441" cy="458184"/>
          </a:xfrm>
        </p:spPr>
        <p:txBody>
          <a:bodyPr/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Карта целевого состояния процесса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100801" y="649085"/>
            <a:ext cx="1017873" cy="1134126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817196" y="649085"/>
            <a:ext cx="1017873" cy="1134126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683070" y="649085"/>
            <a:ext cx="1017873" cy="1134126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574344" y="636385"/>
            <a:ext cx="1017873" cy="1134126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396563" y="649085"/>
            <a:ext cx="1017873" cy="1134126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232974" y="649085"/>
            <a:ext cx="1017873" cy="1134126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100801" y="649085"/>
            <a:ext cx="1017873" cy="2700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6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Вход процесса</a:t>
            </a:r>
          </a:p>
          <a:p>
            <a:pPr algn="ctr" defTabSz="685800"/>
            <a:r>
              <a:rPr lang="en-US" sz="6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=  </a:t>
            </a:r>
            <a:r>
              <a:rPr lang="ru-RU" sz="600" dirty="0" smtClean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дня</a:t>
            </a:r>
            <a:endParaRPr lang="ru-RU" sz="600" dirty="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232974" y="649085"/>
            <a:ext cx="1017873" cy="2700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600" dirty="0" smtClean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Шаг </a:t>
            </a:r>
            <a:r>
              <a:rPr lang="ru-RU" sz="6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</a:p>
          <a:p>
            <a:pPr algn="ctr" defTabSz="685800"/>
            <a:r>
              <a:rPr lang="en-US" sz="6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=  </a:t>
            </a:r>
            <a:r>
              <a:rPr lang="ru-RU" sz="600" dirty="0" smtClean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ru-RU" sz="6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день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396562" y="650605"/>
            <a:ext cx="1017873" cy="2700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600" dirty="0" smtClean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Шаг </a:t>
            </a:r>
            <a:r>
              <a:rPr lang="ru-RU" sz="6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algn="ctr" defTabSz="685800"/>
            <a:r>
              <a:rPr lang="en-US" sz="6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= </a:t>
            </a:r>
            <a:r>
              <a:rPr lang="ru-RU" sz="600" dirty="0" smtClean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 дней</a:t>
            </a:r>
            <a:endParaRPr lang="ru-RU" sz="600" dirty="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548944" y="654471"/>
            <a:ext cx="1017873" cy="2700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600" dirty="0" smtClean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Шаг </a:t>
            </a:r>
            <a:r>
              <a:rPr lang="ru-RU" sz="6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algn="ctr" defTabSz="685800"/>
            <a:r>
              <a:rPr lang="en-US" sz="6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= </a:t>
            </a:r>
            <a:r>
              <a:rPr lang="ru-RU" sz="600" dirty="0" smtClean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дней</a:t>
            </a:r>
            <a:endParaRPr lang="ru-RU" sz="600" dirty="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683070" y="654471"/>
            <a:ext cx="1017873" cy="2700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600" dirty="0" smtClean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Шаг </a:t>
            </a:r>
            <a:r>
              <a:rPr lang="ru-RU" sz="6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pPr algn="ctr" defTabSz="685800"/>
            <a:r>
              <a:rPr lang="en-US" sz="6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=</a:t>
            </a:r>
            <a:r>
              <a:rPr lang="ru-RU" sz="6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600" dirty="0" smtClean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день</a:t>
            </a:r>
            <a:endParaRPr lang="ru-RU" sz="600" dirty="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817196" y="650047"/>
            <a:ext cx="1017873" cy="2700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600" dirty="0" smtClean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Шаг </a:t>
            </a:r>
            <a:r>
              <a:rPr lang="ru-RU" sz="6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pPr algn="ctr" defTabSz="685800"/>
            <a:r>
              <a:rPr lang="en-US" sz="600" dirty="0" smtClean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6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ru-RU" sz="600" dirty="0" smtClean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 дней</a:t>
            </a:r>
            <a:endParaRPr lang="ru-RU" sz="600" dirty="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100801" y="919115"/>
            <a:ext cx="1017873" cy="270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600" dirty="0" smtClean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Преподаватели</a:t>
            </a:r>
            <a:endParaRPr lang="ru-RU" sz="600" dirty="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232974" y="919115"/>
            <a:ext cx="1017873" cy="270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600" dirty="0" smtClean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Преподаватели</a:t>
            </a:r>
            <a:endParaRPr lang="ru-RU" sz="600" dirty="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396563" y="919115"/>
            <a:ext cx="1017873" cy="270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600" dirty="0" smtClean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Преподаватели</a:t>
            </a:r>
            <a:endParaRPr lang="ru-RU" sz="600" dirty="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548944" y="919115"/>
            <a:ext cx="1017873" cy="270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600" dirty="0" smtClean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Преподаватели</a:t>
            </a:r>
            <a:endParaRPr lang="ru-RU" sz="600" dirty="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683070" y="919115"/>
            <a:ext cx="1017873" cy="270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600" dirty="0" smtClean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Преподаватели</a:t>
            </a:r>
            <a:endParaRPr lang="ru-RU" sz="600" dirty="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817196" y="919115"/>
            <a:ext cx="1017873" cy="270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600" dirty="0" smtClean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преподаватели</a:t>
            </a:r>
            <a:endParaRPr lang="ru-RU" sz="600" dirty="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100801" y="1189145"/>
            <a:ext cx="1017873" cy="594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Информирование участников проекта о внедрении</a:t>
            </a:r>
            <a:endParaRPr lang="ru-RU" sz="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234927" y="1189145"/>
            <a:ext cx="1017873" cy="594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Анализ текущей ситуации, метод мозгового штурма</a:t>
            </a:r>
          </a:p>
          <a:p>
            <a:pPr algn="ctr" defTabSz="685800"/>
            <a:endParaRPr lang="ru-RU" sz="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402642" y="1182389"/>
            <a:ext cx="1017873" cy="594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Решение применения метода 5</a:t>
            </a:r>
            <a:r>
              <a:rPr lang="en-US" sz="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ru-RU" sz="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546498" y="1189145"/>
            <a:ext cx="1017873" cy="594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Разработка схемы организации рабочего пространства</a:t>
            </a:r>
            <a:endParaRPr lang="ru-RU" sz="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683070" y="1189145"/>
            <a:ext cx="1017873" cy="594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Сортировка и организация системы хранения канцелярских товаров, методических материалов, игр и пр. </a:t>
            </a:r>
            <a:endParaRPr lang="ru-RU" sz="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817196" y="1189145"/>
            <a:ext cx="1017873" cy="594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Маркировка системы хранения</a:t>
            </a:r>
            <a:endParaRPr lang="ru-RU" sz="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Стрелка вправо 93"/>
          <p:cNvSpPr/>
          <p:nvPr/>
        </p:nvSpPr>
        <p:spPr>
          <a:xfrm>
            <a:off x="2072909" y="1081133"/>
            <a:ext cx="216024" cy="108012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Стрелка вправо 95"/>
          <p:cNvSpPr/>
          <p:nvPr/>
        </p:nvSpPr>
        <p:spPr>
          <a:xfrm>
            <a:off x="3243591" y="1054130"/>
            <a:ext cx="216024" cy="108012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Стрелка вправо 96"/>
          <p:cNvSpPr/>
          <p:nvPr/>
        </p:nvSpPr>
        <p:spPr>
          <a:xfrm>
            <a:off x="4414436" y="1054130"/>
            <a:ext cx="216024" cy="108012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Стрелка вправо 97"/>
          <p:cNvSpPr/>
          <p:nvPr/>
        </p:nvSpPr>
        <p:spPr>
          <a:xfrm>
            <a:off x="5566817" y="1054130"/>
            <a:ext cx="216024" cy="108012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Стрелка вправо 98"/>
          <p:cNvSpPr/>
          <p:nvPr/>
        </p:nvSpPr>
        <p:spPr>
          <a:xfrm>
            <a:off x="6663419" y="1062930"/>
            <a:ext cx="216024" cy="108012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Стрелка вправо 99"/>
          <p:cNvSpPr/>
          <p:nvPr/>
        </p:nvSpPr>
        <p:spPr>
          <a:xfrm>
            <a:off x="7704901" y="1071460"/>
            <a:ext cx="216024" cy="108012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1171289" y="1999235"/>
            <a:ext cx="1017873" cy="1134126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2593186" y="2009278"/>
            <a:ext cx="1017873" cy="1134126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1171289" y="1999235"/>
            <a:ext cx="1243032" cy="2700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600" dirty="0" smtClean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шаг </a:t>
            </a:r>
            <a:r>
              <a:rPr lang="ru-RU" sz="6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  <a:p>
            <a:pPr algn="ctr" defTabSz="685800"/>
            <a:r>
              <a:rPr lang="en-US" sz="6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= </a:t>
            </a:r>
            <a:r>
              <a:rPr lang="ru-RU" sz="600" dirty="0" smtClean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дней</a:t>
            </a:r>
            <a:endParaRPr lang="ru-RU" sz="600" dirty="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2593186" y="2009278"/>
            <a:ext cx="1017873" cy="2700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600" dirty="0" smtClean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Выход процесса</a:t>
            </a:r>
            <a:endParaRPr lang="ru-RU" sz="600" dirty="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en-US" sz="6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= </a:t>
            </a:r>
            <a:r>
              <a:rPr lang="ru-RU" sz="6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 1 до 3 дней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1183989" y="2262915"/>
            <a:ext cx="1235897" cy="270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600" dirty="0" smtClean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Преподаватели</a:t>
            </a:r>
            <a:endParaRPr lang="ru-RU" sz="600" dirty="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2593186" y="2279308"/>
            <a:ext cx="1017873" cy="270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600" dirty="0" smtClean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Преподаватели </a:t>
            </a:r>
            <a:endParaRPr lang="ru-RU" sz="600" dirty="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1186529" y="2524055"/>
            <a:ext cx="1231465" cy="594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Перестановка в аудитории </a:t>
            </a:r>
            <a:endParaRPr lang="ru-RU" sz="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2595139" y="2549338"/>
            <a:ext cx="1017873" cy="594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Закрытие проекта </a:t>
            </a:r>
            <a:endParaRPr lang="ru-RU" sz="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Стрелка вправо 114"/>
          <p:cNvSpPr/>
          <p:nvPr/>
        </p:nvSpPr>
        <p:spPr>
          <a:xfrm>
            <a:off x="2418753" y="2409813"/>
            <a:ext cx="216024" cy="108012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Стрелка вправо 116"/>
          <p:cNvSpPr/>
          <p:nvPr/>
        </p:nvSpPr>
        <p:spPr>
          <a:xfrm>
            <a:off x="1105277" y="2431283"/>
            <a:ext cx="216024" cy="108012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0" name="Rectangle 41"/>
          <p:cNvSpPr txBox="1"/>
          <p:nvPr/>
        </p:nvSpPr>
        <p:spPr>
          <a:xfrm>
            <a:off x="5566817" y="3614906"/>
            <a:ext cx="2001302" cy="24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defTabSz="671513">
              <a:buClr>
                <a:srgbClr val="002960"/>
              </a:buClr>
              <a:defRPr/>
            </a:pPr>
            <a:r>
              <a:rPr lang="ru-RU" sz="788" b="1" kern="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ИТОГО </a:t>
            </a:r>
            <a:r>
              <a:rPr lang="ru-RU" sz="788" b="1" kern="0" dirty="0" smtClean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Время протекания процесса (ВПП)</a:t>
            </a:r>
            <a:r>
              <a:rPr lang="en-US" sz="788" b="1" kern="0" dirty="0" smtClean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788" b="1" kern="0" dirty="0" smtClean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60 дней</a:t>
            </a:r>
            <a:endParaRPr lang="ru-RU" sz="788" b="1" kern="0" dirty="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1" name="Group 228"/>
          <p:cNvGrpSpPr>
            <a:grpSpLocks/>
          </p:cNvGrpSpPr>
          <p:nvPr/>
        </p:nvGrpSpPr>
        <p:grpSpPr bwMode="auto">
          <a:xfrm>
            <a:off x="5353555" y="4244311"/>
            <a:ext cx="1182840" cy="271753"/>
            <a:chOff x="125411" y="977723"/>
            <a:chExt cx="1578104" cy="362290"/>
          </a:xfrm>
        </p:grpSpPr>
        <p:sp>
          <p:nvSpPr>
            <p:cNvPr id="132" name="Rectangle 229"/>
            <p:cNvSpPr>
              <a:spLocks/>
            </p:cNvSpPr>
            <p:nvPr/>
          </p:nvSpPr>
          <p:spPr>
            <a:xfrm>
              <a:off x="125411" y="1101532"/>
              <a:ext cx="271632" cy="114285"/>
            </a:xfrm>
            <a:prstGeom prst="rect">
              <a:avLst/>
            </a:prstGeom>
            <a:noFill/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en-US" sz="675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" name="Rectangle 41"/>
            <p:cNvSpPr txBox="1">
              <a:spLocks/>
            </p:cNvSpPr>
            <p:nvPr/>
          </p:nvSpPr>
          <p:spPr>
            <a:xfrm>
              <a:off x="125411" y="996771"/>
              <a:ext cx="271632" cy="11428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accent6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/>
          </p:spPr>
          <p:txBody>
            <a:bodyPr lIns="54000" tIns="27000" rIns="27000" bIns="27000" anchor="ctr"/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defTabSz="671513">
                <a:buClr>
                  <a:srgbClr val="002960"/>
                </a:buClr>
                <a:defRPr/>
              </a:pPr>
              <a:endParaRPr lang="ru-RU" sz="675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4" name="Rectangle 231"/>
            <p:cNvSpPr>
              <a:spLocks/>
            </p:cNvSpPr>
            <p:nvPr/>
          </p:nvSpPr>
          <p:spPr>
            <a:xfrm>
              <a:off x="125411" y="1212642"/>
              <a:ext cx="271632" cy="1158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anchor="ctr"/>
            <a:lstStyle/>
            <a:p>
              <a:pPr defTabSz="685800">
                <a:defRPr/>
              </a:pPr>
              <a:endParaRPr lang="ru-RU" sz="675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5" name="Rectangle 63"/>
            <p:cNvSpPr txBox="1">
              <a:spLocks/>
            </p:cNvSpPr>
            <p:nvPr/>
          </p:nvSpPr>
          <p:spPr>
            <a:xfrm>
              <a:off x="478056" y="977723"/>
              <a:ext cx="1003038" cy="138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defTabSz="671513">
                <a:buClr>
                  <a:srgbClr val="002960"/>
                </a:buClr>
                <a:defRPr/>
              </a:pPr>
              <a:r>
                <a:rPr lang="ru-RU" sz="675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Продолжительность</a:t>
              </a:r>
            </a:p>
          </p:txBody>
        </p:sp>
        <p:sp>
          <p:nvSpPr>
            <p:cNvPr id="136" name="Rectangle 63"/>
            <p:cNvSpPr txBox="1">
              <a:spLocks/>
            </p:cNvSpPr>
            <p:nvPr/>
          </p:nvSpPr>
          <p:spPr>
            <a:xfrm>
              <a:off x="478056" y="1088834"/>
              <a:ext cx="643740" cy="138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defTabSz="671513">
                <a:buClr>
                  <a:srgbClr val="002960"/>
                </a:buClr>
                <a:defRPr/>
              </a:pPr>
              <a:r>
                <a:rPr lang="ru-RU" sz="675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Исполнитель</a:t>
              </a:r>
            </a:p>
          </p:txBody>
        </p:sp>
        <p:sp>
          <p:nvSpPr>
            <p:cNvPr id="137" name="Rectangle 63"/>
            <p:cNvSpPr txBox="1">
              <a:spLocks/>
            </p:cNvSpPr>
            <p:nvPr/>
          </p:nvSpPr>
          <p:spPr>
            <a:xfrm>
              <a:off x="478056" y="1201531"/>
              <a:ext cx="1225459" cy="138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defTabSz="671513">
                <a:buClr>
                  <a:srgbClr val="002960"/>
                </a:buClr>
                <a:defRPr/>
              </a:pPr>
              <a:r>
                <a:rPr lang="ru-RU" sz="675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Описание шага процесса</a:t>
              </a:r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1102468" y="3547353"/>
            <a:ext cx="36186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Перечень улучшений: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 Сокращение времени на поиск оборудования и материалов;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Наличие ИЛ в лаборатории;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Систематизация процесса работы лаборатории.</a:t>
            </a:r>
          </a:p>
        </p:txBody>
      </p:sp>
    </p:spTree>
    <p:extLst>
      <p:ext uri="{BB962C8B-B14F-4D97-AF65-F5344CB8AC3E}">
        <p14:creationId xmlns="" xmlns:p14="http://schemas.microsoft.com/office/powerpoint/2010/main" val="1370526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716084"/>
          </a:xfrm>
        </p:spPr>
        <p:txBody>
          <a:bodyPr/>
          <a:lstStyle/>
          <a:p>
            <a:r>
              <a:rPr lang="ru-RU" sz="2800" dirty="0" smtClean="0"/>
              <a:t>Лаборатория теоретических </a:t>
            </a:r>
            <a:br>
              <a:rPr lang="ru-RU" sz="2800" dirty="0" smtClean="0"/>
            </a:br>
            <a:r>
              <a:rPr lang="ru-RU" sz="2800" dirty="0" smtClean="0"/>
              <a:t>и методических основ ПОСЛЕ</a:t>
            </a:r>
            <a:endParaRPr lang="ru-RU" sz="2800" dirty="0"/>
          </a:p>
        </p:txBody>
      </p:sp>
      <p:sp>
        <p:nvSpPr>
          <p:cNvPr id="46084" name="AutoShape 4" descr="blob:https://web.whatsapp.com/eb40982f-2e5b-4976-8a23-787ff262e0c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blob:https://web.whatsapp.com/a101e44e-b74c-4274-83bd-cad0dba71bf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blob:https://web.whatsapp.com/a101e44e-b74c-4274-83bd-cad0dba71bf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3" name="Picture 5" descr="C:\Users\ДО\Downloads\WhatsApp Image 2022-12-21 at 14.08.59.jpeg"/>
          <p:cNvPicPr>
            <a:picLocks noChangeAspect="1" noChangeArrowheads="1"/>
          </p:cNvPicPr>
          <p:nvPr/>
        </p:nvPicPr>
        <p:blipFill>
          <a:blip r:embed="rId3"/>
          <a:srcRect l="10509" r="32009" b="8445"/>
          <a:stretch>
            <a:fillRect/>
          </a:stretch>
        </p:blipFill>
        <p:spPr bwMode="auto">
          <a:xfrm>
            <a:off x="879474" y="1558926"/>
            <a:ext cx="1492251" cy="3169109"/>
          </a:xfrm>
          <a:prstGeom prst="rect">
            <a:avLst/>
          </a:prstGeom>
          <a:noFill/>
        </p:spPr>
      </p:pic>
      <p:pic>
        <p:nvPicPr>
          <p:cNvPr id="32774" name="Picture 6" descr="C:\Users\ДО\Downloads\WhatsApp Image 2022-12-21 at 14.08.59 (1).jpeg"/>
          <p:cNvPicPr>
            <a:picLocks noChangeAspect="1" noChangeArrowheads="1"/>
          </p:cNvPicPr>
          <p:nvPr/>
        </p:nvPicPr>
        <p:blipFill>
          <a:blip r:embed="rId4"/>
          <a:srcRect l="17502" r="21852" b="6894"/>
          <a:stretch>
            <a:fillRect/>
          </a:stretch>
        </p:blipFill>
        <p:spPr bwMode="auto">
          <a:xfrm>
            <a:off x="2752725" y="1543050"/>
            <a:ext cx="1549514" cy="3171825"/>
          </a:xfrm>
          <a:prstGeom prst="rect">
            <a:avLst/>
          </a:prstGeom>
          <a:noFill/>
        </p:spPr>
      </p:pic>
      <p:pic>
        <p:nvPicPr>
          <p:cNvPr id="32776" name="Picture 8" descr="C:\Users\ДО\Downloads\WhatsApp Image 2022-12-21 at 14.09.00 (1).jpeg"/>
          <p:cNvPicPr>
            <a:picLocks noChangeAspect="1" noChangeArrowheads="1"/>
          </p:cNvPicPr>
          <p:nvPr/>
        </p:nvPicPr>
        <p:blipFill>
          <a:blip r:embed="rId5"/>
          <a:srcRect l="7852" r="19981" b="444"/>
          <a:stretch>
            <a:fillRect/>
          </a:stretch>
        </p:blipFill>
        <p:spPr bwMode="auto">
          <a:xfrm>
            <a:off x="4552950" y="1495426"/>
            <a:ext cx="1755471" cy="3228974"/>
          </a:xfrm>
          <a:prstGeom prst="rect">
            <a:avLst/>
          </a:prstGeom>
          <a:noFill/>
        </p:spPr>
      </p:pic>
      <p:pic>
        <p:nvPicPr>
          <p:cNvPr id="32777" name="Picture 9" descr="C:\Users\ДО\Downloads\WhatsApp Image 2022-12-21 at 14.09.00 (2).jpeg"/>
          <p:cNvPicPr>
            <a:picLocks noChangeAspect="1" noChangeArrowheads="1"/>
          </p:cNvPicPr>
          <p:nvPr/>
        </p:nvPicPr>
        <p:blipFill>
          <a:blip r:embed="rId6"/>
          <a:srcRect l="16096" t="2192" r="29110" b="4658"/>
          <a:stretch>
            <a:fillRect/>
          </a:stretch>
        </p:blipFill>
        <p:spPr bwMode="auto">
          <a:xfrm>
            <a:off x="6629399" y="1524000"/>
            <a:ext cx="1519037" cy="3171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716084"/>
          </a:xfrm>
        </p:spPr>
        <p:txBody>
          <a:bodyPr/>
          <a:lstStyle/>
          <a:p>
            <a:r>
              <a:rPr lang="ru-RU" sz="2800" dirty="0" smtClean="0"/>
              <a:t>Лаборатория теоретических </a:t>
            </a:r>
            <a:br>
              <a:rPr lang="ru-RU" sz="2800" dirty="0" smtClean="0"/>
            </a:br>
            <a:r>
              <a:rPr lang="ru-RU" sz="2800" dirty="0" smtClean="0"/>
              <a:t>и методических основ ПОСЛЕ</a:t>
            </a:r>
            <a:endParaRPr lang="ru-RU" sz="2800" dirty="0"/>
          </a:p>
        </p:txBody>
      </p:sp>
      <p:sp>
        <p:nvSpPr>
          <p:cNvPr id="46084" name="AutoShape 4" descr="blob:https://web.whatsapp.com/eb40982f-2e5b-4976-8a23-787ff262e0c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blob:https://web.whatsapp.com/a101e44e-b74c-4274-83bd-cad0dba71bf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blob:https://web.whatsapp.com/a101e44e-b74c-4274-83bd-cad0dba71bf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34" name="Picture 2" descr="C:\Users\ДО\Downloads\WhatsApp Image 2022-12-21 at 14.09.01 (1).jpeg"/>
          <p:cNvPicPr>
            <a:picLocks noChangeAspect="1" noChangeArrowheads="1"/>
          </p:cNvPicPr>
          <p:nvPr/>
        </p:nvPicPr>
        <p:blipFill>
          <a:blip r:embed="rId3"/>
          <a:srcRect r="45615" b="327"/>
          <a:stretch>
            <a:fillRect/>
          </a:stretch>
        </p:blipFill>
        <p:spPr bwMode="auto">
          <a:xfrm>
            <a:off x="887611" y="1638300"/>
            <a:ext cx="1665089" cy="3239107"/>
          </a:xfrm>
          <a:prstGeom prst="rect">
            <a:avLst/>
          </a:prstGeom>
          <a:noFill/>
        </p:spPr>
      </p:pic>
      <p:pic>
        <p:nvPicPr>
          <p:cNvPr id="44035" name="Picture 3" descr="C:\Users\ДО\Downloads\WhatsApp Image 2022-12-21 at 14.09.01 (2).jpeg"/>
          <p:cNvPicPr>
            <a:picLocks noChangeAspect="1" noChangeArrowheads="1"/>
          </p:cNvPicPr>
          <p:nvPr/>
        </p:nvPicPr>
        <p:blipFill>
          <a:blip r:embed="rId4"/>
          <a:srcRect l="14874" r="19268" b="909"/>
          <a:stretch>
            <a:fillRect/>
          </a:stretch>
        </p:blipFill>
        <p:spPr bwMode="auto">
          <a:xfrm>
            <a:off x="6772362" y="1666876"/>
            <a:ext cx="1581063" cy="3171824"/>
          </a:xfrm>
          <a:prstGeom prst="rect">
            <a:avLst/>
          </a:prstGeom>
          <a:noFill/>
        </p:spPr>
      </p:pic>
      <p:pic>
        <p:nvPicPr>
          <p:cNvPr id="44036" name="Picture 4" descr="C:\Users\ДО\Downloads\WhatsApp Image 2022-12-21 at 14.09.02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1625" y="1685925"/>
            <a:ext cx="3568700" cy="2876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токол закрытия МВВ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63" y="466725"/>
            <a:ext cx="3230882" cy="4443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протокол закрытия МВВ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484" y="542926"/>
            <a:ext cx="3172013" cy="436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Спасибо</a:t>
            </a:r>
          </a:p>
          <a:p>
            <a:r>
              <a:rPr lang="ru-RU" dirty="0"/>
              <a:t>за внимание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06.12.202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Моб. тел.: +7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(984) 101 81 62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r>
              <a:rPr lang="ru-RU" dirty="0" err="1">
                <a:latin typeface="Arial" charset="0"/>
                <a:ea typeface="Arial" charset="0"/>
                <a:cs typeface="Arial" charset="0"/>
              </a:rPr>
              <a:t>E-mail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maizik.nika@yandex.ru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www.yapkru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err="1" smtClean="0"/>
              <a:t>Майзик</a:t>
            </a:r>
            <a:r>
              <a:rPr lang="ru-RU" dirty="0" smtClean="0"/>
              <a:t> Вероника Валерьевна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Преподаватель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404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проекта: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3855" y="3456561"/>
            <a:ext cx="5376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/>
              <a:t> </a:t>
            </a:r>
            <a:r>
              <a:rPr lang="ru-RU" dirty="0" smtClean="0"/>
              <a:t>кабинет № 306, дошкольное отделение</a:t>
            </a:r>
            <a:endParaRPr lang="ru-RU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620813" y="2769681"/>
            <a:ext cx="6561138" cy="33020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300" b="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</a:t>
            </a:r>
            <a:r>
              <a:rPr kumimoji="0" lang="ru-RU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ериметр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проекта: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45440" y="1351280"/>
            <a:ext cx="7416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Цели и плановый эффект: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/>
              <a:t>Улучшение условий работы «Лаборатории теоретических и методических основ дошкольного образования» за счет внедрения системы 5</a:t>
            </a:r>
            <a:r>
              <a:rPr lang="en-US" dirty="0" smtClean="0"/>
              <a:t>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6144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751" y="431799"/>
            <a:ext cx="3584778" cy="1649919"/>
          </a:xfrm>
        </p:spPr>
        <p:txBody>
          <a:bodyPr/>
          <a:lstStyle/>
          <a:p>
            <a:r>
              <a:rPr lang="ru-RU" dirty="0"/>
              <a:t>Организационно-распорядительные документы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приказ о проектах создании рабочих групп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3763346" y="283536"/>
            <a:ext cx="3139538" cy="4515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048663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557212" y="4826424"/>
            <a:ext cx="4014788" cy="1480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46430" y="266700"/>
            <a:ext cx="6561138" cy="330200"/>
          </a:xfrm>
        </p:spPr>
        <p:txBody>
          <a:bodyPr/>
          <a:lstStyle/>
          <a:p>
            <a:pPr algn="ctr"/>
            <a:r>
              <a:rPr lang="ru-RU" dirty="0"/>
              <a:t>Команда проекта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8B436FC-9B8C-49DB-891A-940F8755B11D}"/>
              </a:ext>
            </a:extLst>
          </p:cNvPr>
          <p:cNvSpPr txBox="1"/>
          <p:nvPr/>
        </p:nvSpPr>
        <p:spPr>
          <a:xfrm>
            <a:off x="6429063" y="1255492"/>
            <a:ext cx="19493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Слепцова</a:t>
            </a:r>
            <a:r>
              <a:rPr lang="ru-RU" sz="1400" dirty="0" smtClean="0"/>
              <a:t> Лидия Васильевна - преподаватель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74476B7-20AE-4438-AC4B-59F7108E5A79}"/>
              </a:ext>
            </a:extLst>
          </p:cNvPr>
          <p:cNvSpPr txBox="1"/>
          <p:nvPr/>
        </p:nvSpPr>
        <p:spPr>
          <a:xfrm>
            <a:off x="2799782" y="3380350"/>
            <a:ext cx="19493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Сидорова </a:t>
            </a:r>
            <a:r>
              <a:rPr lang="ru-RU" sz="1400" dirty="0" err="1" smtClean="0"/>
              <a:t>Нюргуяна</a:t>
            </a:r>
            <a:r>
              <a:rPr lang="ru-RU" sz="1400" dirty="0" smtClean="0"/>
              <a:t> Константиновна -преподаватель</a:t>
            </a:r>
            <a:endParaRPr lang="ru-RU" sz="14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72E4192-8BE9-433F-9DC4-F1BA6D0CDA27}"/>
              </a:ext>
            </a:extLst>
          </p:cNvPr>
          <p:cNvSpPr txBox="1"/>
          <p:nvPr/>
        </p:nvSpPr>
        <p:spPr>
          <a:xfrm>
            <a:off x="6531587" y="3440985"/>
            <a:ext cx="1782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Габышева</a:t>
            </a:r>
            <a:r>
              <a:rPr lang="ru-RU" sz="1400" dirty="0" smtClean="0"/>
              <a:t> Кристина Владиславовна -преподаватель</a:t>
            </a:r>
            <a:endParaRPr lang="ru-RU" sz="1400" dirty="0"/>
          </a:p>
        </p:txBody>
      </p:sp>
      <p:pic>
        <p:nvPicPr>
          <p:cNvPr id="13313" name="Picture 1" descr="C:\Users\ДО\Downloads\WhatsApp Image 2022-05-24 at 13.16.2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8713" y="1019675"/>
            <a:ext cx="1324328" cy="1470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5" name="Picture 3" descr="C:\Users\ДО\Downloads\WhatsApp Image 2022-05-24 at 13.14.15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754" y="3178569"/>
            <a:ext cx="1602855" cy="1213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7" name="Picture 5" descr="C:\Users\ДО\Downloads\WhatsApp Image 2022-05-24 at 13.14.15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7142" y="3026975"/>
            <a:ext cx="1417045" cy="1480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/>
          <p:cNvSpPr txBox="1"/>
          <p:nvPr/>
        </p:nvSpPr>
        <p:spPr>
          <a:xfrm>
            <a:off x="2703965" y="1116086"/>
            <a:ext cx="1452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Руководитель проекта: </a:t>
            </a:r>
            <a:r>
              <a:rPr lang="ru-RU" sz="1400" dirty="0" err="1" smtClean="0"/>
              <a:t>Майзик</a:t>
            </a:r>
            <a:r>
              <a:rPr lang="ru-RU" sz="1400" dirty="0" smtClean="0"/>
              <a:t> Вероника Валерьевна - преподаватель</a:t>
            </a:r>
            <a:endParaRPr lang="ru-RU" sz="1400" dirty="0"/>
          </a:p>
        </p:txBody>
      </p:sp>
      <p:pic>
        <p:nvPicPr>
          <p:cNvPr id="12289" name="Picture 1" descr="C:\Users\ДО\Downloads\WhatsApp Image 2022-12-07 at 14.20.39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2057" y="929641"/>
            <a:ext cx="1236725" cy="1648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46007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80014" y="309336"/>
            <a:ext cx="3663724" cy="330200"/>
          </a:xfrm>
        </p:spPr>
        <p:txBody>
          <a:bodyPr/>
          <a:lstStyle/>
          <a:p>
            <a:r>
              <a:rPr lang="ru-RU" dirty="0"/>
              <a:t>Паспорт проекта</a:t>
            </a:r>
          </a:p>
        </p:txBody>
      </p:sp>
      <p:pic>
        <p:nvPicPr>
          <p:cNvPr id="4" name="Рисунок 3" descr="паспорт проекта ДО окончательный.jpg"/>
          <p:cNvPicPr>
            <a:picLocks noChangeAspect="1"/>
          </p:cNvPicPr>
          <p:nvPr/>
        </p:nvPicPr>
        <p:blipFill>
          <a:blip r:embed="rId2"/>
          <a:srcRect l="2609" r="15204"/>
          <a:stretch>
            <a:fillRect/>
          </a:stretch>
        </p:blipFill>
        <p:spPr>
          <a:xfrm rot="5400000">
            <a:off x="2662671" y="-683854"/>
            <a:ext cx="4152900" cy="6949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921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ДО\Downloads\WhatsApp Image 2022-12-07 at 14.28.4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6279" y="1014984"/>
            <a:ext cx="4077671" cy="3058253"/>
          </a:xfrm>
          <a:prstGeom prst="rect">
            <a:avLst/>
          </a:prstGeom>
          <a:noFill/>
        </p:spPr>
      </p:pic>
      <p:pic>
        <p:nvPicPr>
          <p:cNvPr id="44035" name="Picture 3" descr="C:\Users\ДО\Downloads\WhatsApp Image 2022-12-07 at 14.31.0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061" y="996696"/>
            <a:ext cx="4046636" cy="3034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32" y="274716"/>
            <a:ext cx="6858000" cy="636052"/>
          </a:xfrm>
        </p:spPr>
        <p:txBody>
          <a:bodyPr/>
          <a:lstStyle/>
          <a:p>
            <a:r>
              <a:rPr lang="ru-RU" sz="3200" dirty="0" smtClean="0"/>
              <a:t>Система 5</a:t>
            </a:r>
            <a:r>
              <a:rPr lang="en-US" sz="3200" dirty="0" smtClean="0"/>
              <a:t>S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1171" y="879251"/>
            <a:ext cx="7931284" cy="3385225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200" dirty="0" smtClean="0"/>
              <a:t>	</a:t>
            </a:r>
            <a:r>
              <a:rPr lang="ru-RU" dirty="0" smtClean="0"/>
              <a:t>Система 5s – комплексная методика улучшения производственного процесса путём оптимизации пяти связанных между собой этапов, собранная как цельная система в Японии в конце 20-го века. Наименование каждого из этапов в японском языке начинается на букву «</a:t>
            </a:r>
            <a:r>
              <a:rPr lang="ru-RU" dirty="0" err="1" smtClean="0"/>
              <a:t>s</a:t>
            </a:r>
            <a:r>
              <a:rPr lang="ru-RU" dirty="0" smtClean="0"/>
              <a:t>».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	Существует адаптация под английский язык, где наименование каждого этапа начинается уже на английскую букву «</a:t>
            </a:r>
            <a:r>
              <a:rPr lang="ru-RU" dirty="0" err="1" smtClean="0"/>
              <a:t>s</a:t>
            </a:r>
            <a:r>
              <a:rPr lang="ru-RU" dirty="0" smtClean="0"/>
              <a:t>»: </a:t>
            </a:r>
            <a:r>
              <a:rPr lang="ru-RU" dirty="0" err="1" smtClean="0"/>
              <a:t>Sorting</a:t>
            </a:r>
            <a:r>
              <a:rPr lang="ru-RU" dirty="0" smtClean="0"/>
              <a:t>, </a:t>
            </a:r>
            <a:r>
              <a:rPr lang="ru-RU" dirty="0" err="1" smtClean="0"/>
              <a:t>Set</a:t>
            </a:r>
            <a:r>
              <a:rPr lang="ru-RU" dirty="0" smtClean="0"/>
              <a:t> 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 smtClean="0"/>
              <a:t>Order</a:t>
            </a:r>
            <a:r>
              <a:rPr lang="ru-RU" dirty="0" smtClean="0"/>
              <a:t>, </a:t>
            </a:r>
            <a:r>
              <a:rPr lang="ru-RU" dirty="0" err="1" smtClean="0"/>
              <a:t>Sweeping</a:t>
            </a:r>
            <a:r>
              <a:rPr lang="ru-RU" dirty="0" smtClean="0"/>
              <a:t>, </a:t>
            </a:r>
            <a:r>
              <a:rPr lang="ru-RU" dirty="0" err="1" smtClean="0"/>
              <a:t>Standardizing</a:t>
            </a:r>
            <a:r>
              <a:rPr lang="ru-RU" dirty="0" smtClean="0"/>
              <a:t>, </a:t>
            </a:r>
            <a:r>
              <a:rPr lang="ru-RU" dirty="0" err="1" smtClean="0"/>
              <a:t>Sustaining</a:t>
            </a:r>
            <a:r>
              <a:rPr lang="ru-RU" dirty="0" smtClean="0"/>
              <a:t>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discipline</a:t>
            </a:r>
            <a:r>
              <a:rPr lang="ru-RU" dirty="0" smtClean="0"/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	В русском языке на букву «с» подобраны соответствующие этим наименованиям аналоги.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73158" y="682649"/>
          <a:ext cx="6108970" cy="3978877"/>
        </p:xfrm>
        <a:graphic>
          <a:graphicData uri="http://schemas.openxmlformats.org/drawingml/2006/table">
            <a:tbl>
              <a:tblPr/>
              <a:tblGrid>
                <a:gridCol w="305450"/>
                <a:gridCol w="2017320"/>
                <a:gridCol w="3786200"/>
              </a:tblGrid>
              <a:tr h="289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EBEBEB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653" marR="68653" marT="68653" marB="68653" anchor="ctr">
                    <a:lnL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5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EBEBEB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Название шага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653" marR="68653" marT="68653" marB="68653" anchor="ctr">
                    <a:lnL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5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EBEBEB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Что делается на этом шаге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653" marR="68653" marT="68653" marB="68653" anchor="ctr">
                    <a:lnL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572"/>
                    </a:solidFill>
                  </a:tcPr>
                </a:tc>
              </a:tr>
              <a:tr h="4567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653" marR="68653" marT="68653" marB="68653" anchor="ctr">
                    <a:lnL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j-lt"/>
                        </a:rPr>
                        <a:t>1С – Сортировка – </a:t>
                      </a:r>
                      <a:r>
                        <a:rPr lang="ru-RU" sz="1100" dirty="0" err="1" smtClean="0">
                          <a:latin typeface="+mj-lt"/>
                        </a:rPr>
                        <a:t>Seiri</a:t>
                      </a:r>
                      <a:r>
                        <a:rPr lang="ru-RU" sz="1100" dirty="0" smtClean="0">
                          <a:latin typeface="+mj-lt"/>
                        </a:rPr>
                        <a:t> (</a:t>
                      </a:r>
                      <a:r>
                        <a:rPr lang="ru-RU" sz="1100" dirty="0" err="1" smtClean="0">
                          <a:latin typeface="+mj-lt"/>
                        </a:rPr>
                        <a:t>Сейри</a:t>
                      </a:r>
                      <a:r>
                        <a:rPr lang="ru-RU" sz="1100" dirty="0" smtClean="0">
                          <a:latin typeface="+mj-lt"/>
                        </a:rPr>
                        <a:t>)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653" marR="68653" marT="68653" marB="68653" anchor="ctr">
                    <a:lnL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Разделение вещей на нужные и ненужные и избавление от ненужных.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653" marR="68653" marT="68653" marB="68653" anchor="ctr">
                    <a:lnL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1FF"/>
                    </a:solidFill>
                  </a:tcPr>
                </a:tc>
              </a:tr>
              <a:tr h="721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653" marR="68653" marT="68653" marB="68653" anchor="ctr">
                    <a:lnL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j-lt"/>
                        </a:rPr>
                        <a:t>2С – Соблюдение порядка – </a:t>
                      </a:r>
                      <a:r>
                        <a:rPr lang="ru-RU" sz="1100" dirty="0" err="1" smtClean="0">
                          <a:latin typeface="+mj-lt"/>
                        </a:rPr>
                        <a:t>Seiton</a:t>
                      </a:r>
                      <a:r>
                        <a:rPr lang="ru-RU" sz="1100" dirty="0" smtClean="0">
                          <a:latin typeface="+mj-lt"/>
                        </a:rPr>
                        <a:t> (</a:t>
                      </a:r>
                      <a:r>
                        <a:rPr lang="ru-RU" sz="1100" dirty="0" err="1" smtClean="0">
                          <a:latin typeface="+mj-lt"/>
                        </a:rPr>
                        <a:t>Сейтон</a:t>
                      </a:r>
                      <a:r>
                        <a:rPr lang="ru-RU" sz="1100" dirty="0" smtClean="0">
                          <a:latin typeface="+mj-lt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653" marR="68653" marT="68653" marB="68653" anchor="ctr">
                    <a:lnL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Организация хранения нужных вещей так, чтобы их можно было найти и применять быстро и просто.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653" marR="68653" marT="68653" marB="68653" anchor="ctr">
                    <a:lnL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4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653" marR="68653" marT="68653" marB="68653" anchor="ctr">
                    <a:lnL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j-lt"/>
                        </a:rPr>
                        <a:t>3С – Содержание в чистоте – </a:t>
                      </a:r>
                      <a:r>
                        <a:rPr lang="ru-RU" sz="1100" dirty="0" err="1" smtClean="0">
                          <a:latin typeface="+mj-lt"/>
                        </a:rPr>
                        <a:t>Seisō</a:t>
                      </a:r>
                      <a:r>
                        <a:rPr lang="ru-RU" sz="1100" dirty="0" smtClean="0">
                          <a:latin typeface="+mj-lt"/>
                        </a:rPr>
                        <a:t> (</a:t>
                      </a:r>
                      <a:r>
                        <a:rPr lang="ru-RU" sz="1100" dirty="0" err="1" smtClean="0">
                          <a:latin typeface="+mj-lt"/>
                        </a:rPr>
                        <a:t>Сейсо</a:t>
                      </a:r>
                      <a:r>
                        <a:rPr lang="ru-RU" sz="1100" dirty="0" smtClean="0">
                          <a:latin typeface="+mj-lt"/>
                        </a:rPr>
                        <a:t>)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653" marR="68653" marT="68653" marB="68653" anchor="ctr">
                    <a:lnL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Соблюдение чистоты и порядка на рабочем месте.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653" marR="68653" marT="68653" marB="68653" anchor="ctr">
                    <a:lnL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1FF"/>
                    </a:solidFill>
                  </a:tcPr>
                </a:tc>
              </a:tr>
              <a:tr h="8716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653" marR="68653" marT="68653" marB="68653" anchor="ctr">
                    <a:lnL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j-lt"/>
                        </a:rPr>
                        <a:t>4С – Стандартизация – </a:t>
                      </a:r>
                      <a:r>
                        <a:rPr lang="ru-RU" sz="1100" dirty="0" err="1" smtClean="0">
                          <a:latin typeface="+mj-lt"/>
                        </a:rPr>
                        <a:t>Seiketsu</a:t>
                      </a:r>
                      <a:r>
                        <a:rPr lang="ru-RU" sz="1100" dirty="0" smtClean="0">
                          <a:latin typeface="+mj-lt"/>
                        </a:rPr>
                        <a:t> (</a:t>
                      </a:r>
                      <a:r>
                        <a:rPr lang="ru-RU" sz="1100" dirty="0" err="1" smtClean="0">
                          <a:latin typeface="+mj-lt"/>
                        </a:rPr>
                        <a:t>Сейкецу</a:t>
                      </a:r>
                      <a:r>
                        <a:rPr lang="ru-RU" sz="1100" dirty="0" smtClean="0">
                          <a:latin typeface="+mj-lt"/>
                        </a:rPr>
                        <a:t>)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653" marR="68653" marT="68653" marB="68653" anchor="ctr">
                    <a:lnL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Создание правил и ответственности, стандартов.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653" marR="68653" marT="68653" marB="68653" anchor="ctr">
                    <a:lnL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716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653" marR="68653" marT="68653" marB="68653" anchor="ctr">
                    <a:lnL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j-lt"/>
                        </a:rPr>
                        <a:t>5С – Совершенствование – </a:t>
                      </a:r>
                      <a:r>
                        <a:rPr lang="ru-RU" sz="1100" dirty="0" err="1" smtClean="0">
                          <a:latin typeface="+mj-lt"/>
                        </a:rPr>
                        <a:t>Shitsuke</a:t>
                      </a:r>
                      <a:r>
                        <a:rPr lang="ru-RU" sz="1100" dirty="0" smtClean="0">
                          <a:latin typeface="+mj-lt"/>
                        </a:rPr>
                        <a:t> (</a:t>
                      </a:r>
                      <a:r>
                        <a:rPr lang="ru-RU" sz="1100" dirty="0" err="1" smtClean="0">
                          <a:latin typeface="+mj-lt"/>
                        </a:rPr>
                        <a:t>Сицуке</a:t>
                      </a:r>
                      <a:r>
                        <a:rPr lang="ru-RU" sz="1100" dirty="0" smtClean="0">
                          <a:latin typeface="+mj-lt"/>
                        </a:rPr>
                        <a:t>)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653" marR="68653" marT="68653" marB="68653" anchor="ctr">
                    <a:lnL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Регулярные проверки и поддерживающие мероприятия. Воспитание привычки точного выполнения установленных правил, процедур и технологических операций и их 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улучшения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653" marR="68653" marT="68653" marB="68653" anchor="ctr">
                    <a:lnL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1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716084"/>
          </a:xfrm>
        </p:spPr>
        <p:txBody>
          <a:bodyPr/>
          <a:lstStyle/>
          <a:p>
            <a:r>
              <a:rPr lang="ru-RU" sz="2800" dirty="0" smtClean="0"/>
              <a:t>Лаборатория теоретических </a:t>
            </a:r>
            <a:br>
              <a:rPr lang="ru-RU" sz="2800" dirty="0" smtClean="0"/>
            </a:br>
            <a:r>
              <a:rPr lang="ru-RU" sz="2800" dirty="0" smtClean="0"/>
              <a:t>и методических основ ДО</a:t>
            </a:r>
            <a:endParaRPr lang="ru-RU" sz="2800" dirty="0"/>
          </a:p>
        </p:txBody>
      </p:sp>
      <p:pic>
        <p:nvPicPr>
          <p:cNvPr id="46082" name="Picture 2" descr="C:\Users\ДО\Downloads\WhatsApp Image 2022-12-07 at 14.27.2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533" y="2036619"/>
            <a:ext cx="3463634" cy="2597726"/>
          </a:xfrm>
          <a:prstGeom prst="rect">
            <a:avLst/>
          </a:prstGeom>
          <a:noFill/>
        </p:spPr>
      </p:pic>
      <p:sp>
        <p:nvSpPr>
          <p:cNvPr id="46084" name="AutoShape 4" descr="blob:https://web.whatsapp.com/eb40982f-2e5b-4976-8a23-787ff262e0c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085" name="Picture 5" descr="C:\Users\ДО\Downloads\WhatsApp Image 2022-12-07 at 14.27.23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6120" y="2015837"/>
            <a:ext cx="3491346" cy="2618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_16x9_white_template" id="{815E4B3B-8E01-5242-B9F1-F7029D6381FB}" vid="{541B8C7B-4633-2E45-B746-A05B8E1543F8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ПСР">
      <a:dk1>
        <a:srgbClr val="414042"/>
      </a:dk1>
      <a:lt1>
        <a:srgbClr val="FFFFFF"/>
      </a:lt1>
      <a:dk2>
        <a:srgbClr val="FFFFFF"/>
      </a:dk2>
      <a:lt2>
        <a:srgbClr val="FFFFFF"/>
      </a:lt2>
      <a:accent1>
        <a:srgbClr val="468ABC"/>
      </a:accent1>
      <a:accent2>
        <a:srgbClr val="24367E"/>
      </a:accent2>
      <a:accent3>
        <a:srgbClr val="E2652C"/>
      </a:accent3>
      <a:accent4>
        <a:srgbClr val="E2A52D"/>
      </a:accent4>
      <a:accent5>
        <a:srgbClr val="1C548D"/>
      </a:accent5>
      <a:accent6>
        <a:srgbClr val="7F7F7F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2092</TotalTime>
  <Words>427</Words>
  <Application>Microsoft Office PowerPoint</Application>
  <PresentationFormat>Произвольный</PresentationFormat>
  <Paragraphs>99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Оптимизация образовательной среды по системе 5S </vt:lpstr>
      <vt:lpstr>Цели проекта:</vt:lpstr>
      <vt:lpstr>Организационно-распорядительные документы</vt:lpstr>
      <vt:lpstr>Команда проекта</vt:lpstr>
      <vt:lpstr>Паспорт проекта</vt:lpstr>
      <vt:lpstr>Слайд 6</vt:lpstr>
      <vt:lpstr>Система 5S</vt:lpstr>
      <vt:lpstr>Слайд 8</vt:lpstr>
      <vt:lpstr>Лаборатория теоретических  и методических основ ДО</vt:lpstr>
      <vt:lpstr>Слайд 10</vt:lpstr>
      <vt:lpstr>Слайд 11</vt:lpstr>
      <vt:lpstr>Текущие проблемы</vt:lpstr>
      <vt:lpstr>Карта целевого состояния процесса</vt:lpstr>
      <vt:lpstr>Лаборатория теоретических  и методических основ ПОСЛЕ</vt:lpstr>
      <vt:lpstr>Лаборатория теоретических  и методических основ ПОСЛЕ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dc:creator>Пользователь</dc:creator>
  <cp:lastModifiedBy>Константинова</cp:lastModifiedBy>
  <cp:revision>114</cp:revision>
  <dcterms:modified xsi:type="dcterms:W3CDTF">2023-02-14T04:01:11Z</dcterms:modified>
</cp:coreProperties>
</file>