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75" r:id="rId2"/>
    <p:sldId id="276" r:id="rId3"/>
    <p:sldId id="281" r:id="rId4"/>
    <p:sldId id="278" r:id="rId5"/>
    <p:sldId id="279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73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F925F1-1A5A-44EE-A6A6-A758EF3FD8EF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F11E18D-E99F-4808-B5CB-2282C6CF1BCD}">
      <dgm:prSet phldrT="[Текст]"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Студенты – наставники: 14 студентов из выпускных групп МО-19 А, МО-18 Б; </a:t>
          </a:r>
        </a:p>
      </dgm:t>
    </dgm:pt>
    <dgm:pt modelId="{A465B867-8FBF-44E9-9368-7FE9357388E4}" type="parTrans" cxnId="{8803D9BB-0E21-43FA-9879-C291CD75FC66}">
      <dgm:prSet/>
      <dgm:spPr/>
      <dgm:t>
        <a:bodyPr/>
        <a:lstStyle/>
        <a:p>
          <a:endParaRPr lang="ru-RU"/>
        </a:p>
      </dgm:t>
    </dgm:pt>
    <dgm:pt modelId="{2CC25725-B127-4DE7-BA6F-45386CF83C91}" type="sibTrans" cxnId="{8803D9BB-0E21-43FA-9879-C291CD75FC66}">
      <dgm:prSet/>
      <dgm:spPr/>
      <dgm:t>
        <a:bodyPr/>
        <a:lstStyle/>
        <a:p>
          <a:endParaRPr lang="ru-RU"/>
        </a:p>
      </dgm:t>
    </dgm:pt>
    <dgm:pt modelId="{99CD0E38-8271-4391-B9F8-0C3FDF6473EC}">
      <dgm:prSet phldrT="[Текст]"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Внеурочная деятельность – 78 часов;</a:t>
          </a:r>
        </a:p>
      </dgm:t>
    </dgm:pt>
    <dgm:pt modelId="{2B26F04A-3443-46C8-915F-CDF295E90899}" type="parTrans" cxnId="{9A3BBD0B-5C00-4ECC-83E2-8D01807D3EAA}">
      <dgm:prSet/>
      <dgm:spPr/>
      <dgm:t>
        <a:bodyPr/>
        <a:lstStyle/>
        <a:p>
          <a:endParaRPr lang="ru-RU"/>
        </a:p>
      </dgm:t>
    </dgm:pt>
    <dgm:pt modelId="{AFE40CED-5141-43DC-B22C-45036DCF7F74}" type="sibTrans" cxnId="{9A3BBD0B-5C00-4ECC-83E2-8D01807D3EAA}">
      <dgm:prSet/>
      <dgm:spPr/>
      <dgm:t>
        <a:bodyPr/>
        <a:lstStyle/>
        <a:p>
          <a:endParaRPr lang="ru-RU"/>
        </a:p>
      </dgm:t>
    </dgm:pt>
    <dgm:pt modelId="{8A1676A8-B09C-4815-8EC3-85B8B5CC42EA}">
      <dgm:prSet phldrT="[Текст]"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Качество: 100% </a:t>
          </a:r>
        </a:p>
      </dgm:t>
    </dgm:pt>
    <dgm:pt modelId="{CB8D607E-D7B4-4D1A-A0DC-83854A37E327}" type="parTrans" cxnId="{D0528996-262D-4BC0-B14E-929C0B47E978}">
      <dgm:prSet/>
      <dgm:spPr/>
      <dgm:t>
        <a:bodyPr/>
        <a:lstStyle/>
        <a:p>
          <a:endParaRPr lang="ru-RU"/>
        </a:p>
      </dgm:t>
    </dgm:pt>
    <dgm:pt modelId="{7373C7E1-E824-4968-997D-A555505151C5}" type="sibTrans" cxnId="{D0528996-262D-4BC0-B14E-929C0B47E978}">
      <dgm:prSet/>
      <dgm:spPr/>
      <dgm:t>
        <a:bodyPr/>
        <a:lstStyle/>
        <a:p>
          <a:endParaRPr lang="ru-RU"/>
        </a:p>
      </dgm:t>
    </dgm:pt>
    <dgm:pt modelId="{DF745FA5-7653-4911-8D1F-1AC7298217EB}">
      <dgm:prSet phldrT="[Текст]"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Индивидуальный проект – 234 часа;</a:t>
          </a:r>
        </a:p>
      </dgm:t>
    </dgm:pt>
    <dgm:pt modelId="{A0DA3D48-8721-4B75-8D1C-F590319DDEF9}" type="parTrans" cxnId="{09B8BE2C-F552-48AB-8BBB-DAF786522209}">
      <dgm:prSet/>
      <dgm:spPr/>
      <dgm:t>
        <a:bodyPr/>
        <a:lstStyle/>
        <a:p>
          <a:endParaRPr lang="ru-RU"/>
        </a:p>
      </dgm:t>
    </dgm:pt>
    <dgm:pt modelId="{9EFCD262-DC62-44B9-9935-77DC3CB44DC6}" type="sibTrans" cxnId="{09B8BE2C-F552-48AB-8BBB-DAF786522209}">
      <dgm:prSet/>
      <dgm:spPr/>
      <dgm:t>
        <a:bodyPr/>
        <a:lstStyle/>
        <a:p>
          <a:endParaRPr lang="ru-RU"/>
        </a:p>
      </dgm:t>
    </dgm:pt>
    <dgm:pt modelId="{39A83400-2BD6-4926-BAC3-594210D7AD41}">
      <dgm:prSet phldrT="[Текст]" custT="1"/>
      <dgm:spPr/>
      <dgm:t>
        <a:bodyPr/>
        <a:lstStyle/>
        <a:p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группе МО-22 Б реализована программа элективного курса </a:t>
          </a:r>
        </a:p>
        <a:p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«Внеурочная деятельность» </a:t>
          </a:r>
          <a:endParaRPr lang="ru-RU" sz="2000" dirty="0"/>
        </a:p>
      </dgm:t>
    </dgm:pt>
    <dgm:pt modelId="{C6FCF9BC-CA20-432F-B8A0-09E7839913CB}" type="parTrans" cxnId="{E6014E55-D247-4638-B8F0-5059F0B8BA6F}">
      <dgm:prSet/>
      <dgm:spPr/>
      <dgm:t>
        <a:bodyPr/>
        <a:lstStyle/>
        <a:p>
          <a:endParaRPr lang="ru-RU"/>
        </a:p>
      </dgm:t>
    </dgm:pt>
    <dgm:pt modelId="{E4C2D6F7-E892-4061-81C1-F97460A53C21}" type="sibTrans" cxnId="{E6014E55-D247-4638-B8F0-5059F0B8BA6F}">
      <dgm:prSet/>
      <dgm:spPr/>
      <dgm:t>
        <a:bodyPr/>
        <a:lstStyle/>
        <a:p>
          <a:endParaRPr lang="ru-RU"/>
        </a:p>
      </dgm:t>
    </dgm:pt>
    <dgm:pt modelId="{6786C6ED-0532-4D9B-8AE8-7CB0D2686A5A}" type="pres">
      <dgm:prSet presAssocID="{CAF925F1-1A5A-44EE-A6A6-A758EF3FD8EF}" presName="Name0" presStyleCnt="0">
        <dgm:presLayoutVars>
          <dgm:dir/>
          <dgm:animLvl val="lvl"/>
          <dgm:resizeHandles val="exact"/>
        </dgm:presLayoutVars>
      </dgm:prSet>
      <dgm:spPr/>
    </dgm:pt>
    <dgm:pt modelId="{3A988A32-72FD-4CBD-A6AA-61379FD227AC}" type="pres">
      <dgm:prSet presAssocID="{39A83400-2BD6-4926-BAC3-594210D7AD41}" presName="composite" presStyleCnt="0"/>
      <dgm:spPr/>
    </dgm:pt>
    <dgm:pt modelId="{923D23F9-D2EB-429D-98FE-286686A0021E}" type="pres">
      <dgm:prSet presAssocID="{39A83400-2BD6-4926-BAC3-594210D7AD41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CAAA1F0A-2DB6-47A8-B7E0-41C615A519A0}" type="pres">
      <dgm:prSet presAssocID="{39A83400-2BD6-4926-BAC3-594210D7AD41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7A315000-EA91-48E3-A751-232762DE7EA7}" type="presOf" srcId="{99CD0E38-8271-4391-B9F8-0C3FDF6473EC}" destId="{CAAA1F0A-2DB6-47A8-B7E0-41C615A519A0}" srcOrd="0" destOrd="1" presId="urn:microsoft.com/office/officeart/2005/8/layout/hList1"/>
    <dgm:cxn modelId="{9A3BBD0B-5C00-4ECC-83E2-8D01807D3EAA}" srcId="{39A83400-2BD6-4926-BAC3-594210D7AD41}" destId="{99CD0E38-8271-4391-B9F8-0C3FDF6473EC}" srcOrd="1" destOrd="0" parTransId="{2B26F04A-3443-46C8-915F-CDF295E90899}" sibTransId="{AFE40CED-5141-43DC-B22C-45036DCF7F74}"/>
    <dgm:cxn modelId="{09B8BE2C-F552-48AB-8BBB-DAF786522209}" srcId="{39A83400-2BD6-4926-BAC3-594210D7AD41}" destId="{DF745FA5-7653-4911-8D1F-1AC7298217EB}" srcOrd="2" destOrd="0" parTransId="{A0DA3D48-8721-4B75-8D1C-F590319DDEF9}" sibTransId="{9EFCD262-DC62-44B9-9935-77DC3CB44DC6}"/>
    <dgm:cxn modelId="{DCE0BE31-1D41-4BC3-AA53-5B5255EB6DA2}" type="presOf" srcId="{CAF925F1-1A5A-44EE-A6A6-A758EF3FD8EF}" destId="{6786C6ED-0532-4D9B-8AE8-7CB0D2686A5A}" srcOrd="0" destOrd="0" presId="urn:microsoft.com/office/officeart/2005/8/layout/hList1"/>
    <dgm:cxn modelId="{E6014E55-D247-4638-B8F0-5059F0B8BA6F}" srcId="{CAF925F1-1A5A-44EE-A6A6-A758EF3FD8EF}" destId="{39A83400-2BD6-4926-BAC3-594210D7AD41}" srcOrd="0" destOrd="0" parTransId="{C6FCF9BC-CA20-432F-B8A0-09E7839913CB}" sibTransId="{E4C2D6F7-E892-4061-81C1-F97460A53C21}"/>
    <dgm:cxn modelId="{1B9DE258-EC28-4864-9039-D9512566D9F7}" type="presOf" srcId="{8A1676A8-B09C-4815-8EC3-85B8B5CC42EA}" destId="{CAAA1F0A-2DB6-47A8-B7E0-41C615A519A0}" srcOrd="0" destOrd="3" presId="urn:microsoft.com/office/officeart/2005/8/layout/hList1"/>
    <dgm:cxn modelId="{D0528996-262D-4BC0-B14E-929C0B47E978}" srcId="{39A83400-2BD6-4926-BAC3-594210D7AD41}" destId="{8A1676A8-B09C-4815-8EC3-85B8B5CC42EA}" srcOrd="3" destOrd="0" parTransId="{CB8D607E-D7B4-4D1A-A0DC-83854A37E327}" sibTransId="{7373C7E1-E824-4968-997D-A555505151C5}"/>
    <dgm:cxn modelId="{E35FB6B9-8699-4270-B70A-9284529DBDA5}" type="presOf" srcId="{DF745FA5-7653-4911-8D1F-1AC7298217EB}" destId="{CAAA1F0A-2DB6-47A8-B7E0-41C615A519A0}" srcOrd="0" destOrd="2" presId="urn:microsoft.com/office/officeart/2005/8/layout/hList1"/>
    <dgm:cxn modelId="{D63B67BB-58AC-43FA-9636-B248F0D57385}" type="presOf" srcId="{39A83400-2BD6-4926-BAC3-594210D7AD41}" destId="{923D23F9-D2EB-429D-98FE-286686A0021E}" srcOrd="0" destOrd="0" presId="urn:microsoft.com/office/officeart/2005/8/layout/hList1"/>
    <dgm:cxn modelId="{8803D9BB-0E21-43FA-9879-C291CD75FC66}" srcId="{39A83400-2BD6-4926-BAC3-594210D7AD41}" destId="{BF11E18D-E99F-4808-B5CB-2282C6CF1BCD}" srcOrd="0" destOrd="0" parTransId="{A465B867-8FBF-44E9-9368-7FE9357388E4}" sibTransId="{2CC25725-B127-4DE7-BA6F-45386CF83C91}"/>
    <dgm:cxn modelId="{FF00F7CE-F9B1-4405-B2B0-E1A24D320FB5}" type="presOf" srcId="{BF11E18D-E99F-4808-B5CB-2282C6CF1BCD}" destId="{CAAA1F0A-2DB6-47A8-B7E0-41C615A519A0}" srcOrd="0" destOrd="0" presId="urn:microsoft.com/office/officeart/2005/8/layout/hList1"/>
    <dgm:cxn modelId="{EBC6A4FA-5AD3-4593-88E0-BCDC581DEFCE}" type="presParOf" srcId="{6786C6ED-0532-4D9B-8AE8-7CB0D2686A5A}" destId="{3A988A32-72FD-4CBD-A6AA-61379FD227AC}" srcOrd="0" destOrd="0" presId="urn:microsoft.com/office/officeart/2005/8/layout/hList1"/>
    <dgm:cxn modelId="{C466DC88-5D82-449D-8234-B8A612A2333C}" type="presParOf" srcId="{3A988A32-72FD-4CBD-A6AA-61379FD227AC}" destId="{923D23F9-D2EB-429D-98FE-286686A0021E}" srcOrd="0" destOrd="0" presId="urn:microsoft.com/office/officeart/2005/8/layout/hList1"/>
    <dgm:cxn modelId="{4B82E63A-0138-4C2D-B9DF-8AFA6565FB89}" type="presParOf" srcId="{3A988A32-72FD-4CBD-A6AA-61379FD227AC}" destId="{CAAA1F0A-2DB6-47A8-B7E0-41C615A519A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3D23F9-D2EB-429D-98FE-286686A0021E}">
      <dsp:nvSpPr>
        <dsp:cNvPr id="0" name=""/>
        <dsp:cNvSpPr/>
      </dsp:nvSpPr>
      <dsp:spPr>
        <a:xfrm>
          <a:off x="10668" y="0"/>
          <a:ext cx="10908615" cy="5984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группе МО-22 Б реализована программа элективного курса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«Внеурочная деятельность» </a:t>
          </a:r>
          <a:endParaRPr lang="ru-RU" sz="2000" kern="1200" dirty="0"/>
        </a:p>
      </dsp:txBody>
      <dsp:txXfrm>
        <a:off x="10668" y="0"/>
        <a:ext cx="10908615" cy="598407"/>
      </dsp:txXfrm>
    </dsp:sp>
    <dsp:sp modelId="{CAAA1F0A-2DB6-47A8-B7E0-41C615A519A0}">
      <dsp:nvSpPr>
        <dsp:cNvPr id="0" name=""/>
        <dsp:cNvSpPr/>
      </dsp:nvSpPr>
      <dsp:spPr>
        <a:xfrm>
          <a:off x="10668" y="598407"/>
          <a:ext cx="10908615" cy="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Студенты – наставники: 14 студентов из выпускных групп МО-19 А, МО-18 Б;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Внеурочная деятельность – 78 часов;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Индивидуальный проект – 234 часа;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Качество: 100% </a:t>
          </a:r>
        </a:p>
      </dsp:txBody>
      <dsp:txXfrm>
        <a:off x="10668" y="598407"/>
        <a:ext cx="10908615" cy="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31463-17E2-4044-8463-2CBAB433E0FF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80B05-F5C6-4ABE-BB9A-16CBABF81E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220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31463-17E2-4044-8463-2CBAB433E0FF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80B05-F5C6-4ABE-BB9A-16CBABF81E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301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31463-17E2-4044-8463-2CBAB433E0FF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80B05-F5C6-4ABE-BB9A-16CBABF81E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315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31463-17E2-4044-8463-2CBAB433E0FF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80B05-F5C6-4ABE-BB9A-16CBABF81E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543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31463-17E2-4044-8463-2CBAB433E0FF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80B05-F5C6-4ABE-BB9A-16CBABF81E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91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31463-17E2-4044-8463-2CBAB433E0FF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80B05-F5C6-4ABE-BB9A-16CBABF81E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394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31463-17E2-4044-8463-2CBAB433E0FF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80B05-F5C6-4ABE-BB9A-16CBABF81E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928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31463-17E2-4044-8463-2CBAB433E0FF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80B05-F5C6-4ABE-BB9A-16CBABF81E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469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31463-17E2-4044-8463-2CBAB433E0FF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80B05-F5C6-4ABE-BB9A-16CBABF81E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871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31463-17E2-4044-8463-2CBAB433E0FF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80B05-F5C6-4ABE-BB9A-16CBABF81E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463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31463-17E2-4044-8463-2CBAB433E0FF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80B05-F5C6-4ABE-BB9A-16CBABF81E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013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31463-17E2-4044-8463-2CBAB433E0FF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80B05-F5C6-4ABE-BB9A-16CBABF81E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53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f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f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0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085444" y="2145923"/>
            <a:ext cx="8021111" cy="1894362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 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«Учить учиться на музыкальном отделении» в 2022-2023 учебном году </a:t>
            </a:r>
            <a:endParaRPr lang="ru-RU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863403" y="4997603"/>
            <a:ext cx="9144000" cy="1655762"/>
          </a:xfrm>
        </p:spPr>
        <p:txBody>
          <a:bodyPr>
            <a:normAutofit lnSpcReduction="10000"/>
          </a:bodyPr>
          <a:lstStyle/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Разработчики: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Степанова Майя Владимировна,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Захарова Ирина Александровна, </a:t>
            </a:r>
          </a:p>
          <a:p>
            <a:pPr algn="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Тароева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Лариса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4338" y="265275"/>
            <a:ext cx="67433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ГАПОУ РС (Я) 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«Якутский педагогический колледж им. С.Ф. Гоголева»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Музыкальное отделение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9" b="100000" l="10472" r="92075"/>
                    </a14:imgEffect>
                  </a14:imgLayer>
                </a14:imgProps>
              </a:ext>
            </a:extLst>
          </a:blip>
          <a:srcRect l="18459"/>
          <a:stretch/>
        </p:blipFill>
        <p:spPr>
          <a:xfrm>
            <a:off x="14513" y="2610034"/>
            <a:ext cx="5950857" cy="42479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1563" y1="42188" x2="76875" y2="43750"/>
                        <a14:foregroundMark x1="22188" y1="71563" x2="84375" y2="55313"/>
                        <a14:foregroundMark x1="62187" y1="59375" x2="87500" y2="53438"/>
                        <a14:foregroundMark x1="30312" y1="37813" x2="30000" y2="66563"/>
                        <a14:foregroundMark x1="31875" y1="54063" x2="35625" y2="63125"/>
                        <a14:foregroundMark x1="31875" y1="45938" x2="36250" y2="49688"/>
                        <a14:foregroundMark x1="26563" y1="46250" x2="23125" y2="51875"/>
                        <a14:foregroundMark x1="60938" y1="29063" x2="62187" y2="38438"/>
                        <a14:foregroundMark x1="57813" y1="35000" x2="66250" y2="30312"/>
                        <a14:foregroundMark x1="11875" y1="35000" x2="33125" y2="5938"/>
                        <a14:foregroundMark x1="10938" y1="26875" x2="27500" y2="10000"/>
                        <a14:foregroundMark x1="37500" y1="5000" x2="73438" y2="12812"/>
                        <a14:foregroundMark x1="30938" y1="14688" x2="72188" y2="18125"/>
                        <a14:foregroundMark x1="65938" y1="19375" x2="94375" y2="31250"/>
                        <a14:foregroundMark x1="33125" y1="20938" x2="33125" y2="20938"/>
                        <a14:foregroundMark x1="33125" y1="20938" x2="33125" y2="20938"/>
                        <a14:foregroundMark x1="35625" y1="16250" x2="35625" y2="16250"/>
                        <a14:foregroundMark x1="27187" y1="22188" x2="27187" y2="22188"/>
                        <a14:foregroundMark x1="30625" y1="20000" x2="30625" y2="20000"/>
                        <a14:foregroundMark x1="40625" y1="10313" x2="86563" y2="22500"/>
                        <a14:foregroundMark x1="61563" y1="5000" x2="85938" y2="18125"/>
                        <a14:foregroundMark x1="48125" y1="10313" x2="68438" y2="14688"/>
                        <a14:foregroundMark x1="40313" y1="3750" x2="55625" y2="1875"/>
                        <a14:foregroundMark x1="57813" y1="2500" x2="74688" y2="8750"/>
                        <a14:foregroundMark x1="24063" y1="9688" x2="45313" y2="1563"/>
                        <a14:foregroundMark x1="13125" y1="19688" x2="35938" y2="3125"/>
                        <a14:foregroundMark x1="9688" y1="22500" x2="21875" y2="10313"/>
                        <a14:foregroundMark x1="4063" y1="55000" x2="8438" y2="23438"/>
                        <a14:foregroundMark x1="9375" y1="58438" x2="9688" y2="36563"/>
                        <a14:foregroundMark x1="4063" y1="61563" x2="3125" y2="36250"/>
                        <a14:foregroundMark x1="19375" y1="81250" x2="9688" y2="58438"/>
                        <a14:foregroundMark x1="19375" y1="87500" x2="3438" y2="59375"/>
                        <a14:foregroundMark x1="18438" y1="75000" x2="34688" y2="89063"/>
                        <a14:foregroundMark x1="22188" y1="87188" x2="45938" y2="95938"/>
                        <a14:foregroundMark x1="34063" y1="89688" x2="60938" y2="90938"/>
                        <a14:foregroundMark x1="43438" y1="98438" x2="60938" y2="96563"/>
                        <a14:foregroundMark x1="49375" y1="94063" x2="65938" y2="89688"/>
                        <a14:foregroundMark x1="62813" y1="95625" x2="83438" y2="84063"/>
                        <a14:foregroundMark x1="60625" y1="89063" x2="87188" y2="74688"/>
                        <a14:foregroundMark x1="84063" y1="84688" x2="97500" y2="54688"/>
                        <a14:foregroundMark x1="85313" y1="69063" x2="93438" y2="37188"/>
                        <a14:foregroundMark x1="98438" y1="51875" x2="85313" y2="2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857" y="625625"/>
            <a:ext cx="1901608" cy="19016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85" b="92042" l="3110" r="96831">
                        <a14:foregroundMark x1="27641" y1="60000" x2="37852" y2="14241"/>
                        <a14:foregroundMark x1="40434" y1="70681" x2="49941" y2="19372"/>
                        <a14:foregroundMark x1="32923" y1="60419" x2="45892" y2="13717"/>
                        <a14:foregroundMark x1="25176" y1="46073" x2="37676" y2="12984"/>
                        <a14:foregroundMark x1="28052" y1="30157" x2="38439" y2="12147"/>
                        <a14:foregroundMark x1="43192" y1="73508" x2="51056" y2="36859"/>
                        <a14:foregroundMark x1="29812" y1="75393" x2="41901" y2="54346"/>
                        <a14:foregroundMark x1="32512" y1="79162" x2="46068" y2="67120"/>
                        <a14:foregroundMark x1="27934" y1="79162" x2="27934" y2="79162"/>
                        <a14:foregroundMark x1="29049" y1="80000" x2="34977" y2="74031"/>
                        <a14:foregroundMark x1="35094" y1="78429" x2="36268" y2="81257"/>
                        <a14:foregroundMark x1="37265" y1="75602" x2="39143" y2="83351"/>
                        <a14:foregroundMark x1="27934" y1="77382" x2="27934" y2="77382"/>
                        <a14:foregroundMark x1="27171" y1="80209" x2="27171" y2="80209"/>
                        <a14:foregroundMark x1="8040" y1="35288" x2="12793" y2="23979"/>
                        <a14:foregroundMark x1="65258" y1="70262" x2="65258" y2="70262"/>
                        <a14:foregroundMark x1="65904" y1="67644" x2="65904" y2="67644"/>
                        <a14:foregroundMark x1="65082" y1="72461" x2="65082" y2="72461"/>
                        <a14:foregroundMark x1="66725" y1="70995" x2="66725" y2="70995"/>
                        <a14:foregroundMark x1="67782" y1="70471" x2="67782" y2="70471"/>
                        <a14:foregroundMark x1="67664" y1="67958" x2="67664" y2="67958"/>
                        <a14:foregroundMark x1="66667" y1="69110" x2="66667" y2="69110"/>
                        <a14:foregroundMark x1="67254" y1="72565" x2="67254" y2="72565"/>
                        <a14:foregroundMark x1="69718" y1="70576" x2="69718" y2="70576"/>
                        <a14:foregroundMark x1="69718" y1="67958" x2="69718" y2="67958"/>
                        <a14:foregroundMark x1="68721" y1="70576" x2="68721" y2="70576"/>
                        <a14:foregroundMark x1="69953" y1="73298" x2="69953" y2="73298"/>
                        <a14:foregroundMark x1="68369" y1="72670" x2="68369" y2="72670"/>
                        <a14:foregroundMark x1="68779" y1="68063" x2="68779" y2="68063"/>
                        <a14:foregroundMark x1="66373" y1="78429" x2="66373" y2="78429"/>
                        <a14:foregroundMark x1="65258" y1="76440" x2="65258" y2="76440"/>
                        <a14:foregroundMark x1="52171" y1="51623" x2="52171" y2="51623"/>
                        <a14:backgroundMark x1="67371" y1="72042" x2="67254" y2="68586"/>
                        <a14:backgroundMark x1="69131" y1="72356" x2="69131" y2="68272"/>
                        <a14:backgroundMark x1="66021" y1="66178" x2="66021" y2="66178"/>
                        <a14:backgroundMark x1="66021" y1="68168" x2="66021" y2="68168"/>
                        <a14:backgroundMark x1="66549" y1="70471" x2="66549" y2="70471"/>
                        <a14:backgroundMark x1="68545" y1="69738" x2="68545" y2="69738"/>
                        <a14:backgroundMark x1="68721" y1="68168" x2="68721" y2="68168"/>
                        <a14:backgroundMark x1="65023" y1="70471" x2="65023" y2="70471"/>
                        <a14:backgroundMark x1="65023" y1="69319" x2="65023" y2="69319"/>
                        <a14:backgroundMark x1="65023" y1="69110" x2="65023" y2="69110"/>
                        <a14:backgroundMark x1="67312" y1="68691" x2="67312" y2="68691"/>
                        <a14:backgroundMark x1="68075" y1="69110" x2="68075" y2="69110"/>
                        <a14:backgroundMark x1="67958" y1="69319" x2="67958" y2="69319"/>
                        <a14:backgroundMark x1="67547" y1="72461" x2="67547" y2="72461"/>
                        <a14:backgroundMark x1="67430" y1="73822" x2="67430" y2="73822"/>
                        <a14:backgroundMark x1="66784" y1="69738" x2="66784" y2="69738"/>
                        <a14:backgroundMark x1="72829" y1="71309" x2="72829" y2="71309"/>
                        <a14:backgroundMark x1="72829" y1="71309" x2="72829" y2="71309"/>
                        <a14:backgroundMark x1="69894" y1="68691" x2="69894" y2="68691"/>
                        <a14:backgroundMark x1="69308" y1="67749" x2="69308" y2="67749"/>
                        <a14:backgroundMark x1="69777" y1="67539" x2="69777" y2="67539"/>
                        <a14:backgroundMark x1="69777" y1="68168" x2="69777" y2="68168"/>
                        <a14:backgroundMark x1="67547" y1="67749" x2="67547" y2="67749"/>
                        <a14:backgroundMark x1="67664" y1="68063" x2="67664" y2="68063"/>
                        <a14:backgroundMark x1="65258" y1="70052" x2="65258" y2="72670"/>
                        <a14:backgroundMark x1="66843" y1="71309" x2="67077" y2="72775"/>
                        <a14:backgroundMark x1="68779" y1="70890" x2="68251" y2="73403"/>
                        <a14:backgroundMark x1="69777" y1="70785" x2="69777" y2="70785"/>
                        <a14:backgroundMark x1="65962" y1="67853" x2="65962" y2="67853"/>
                        <a14:backgroundMark x1="66725" y1="69215" x2="66725" y2="69215"/>
                        <a14:backgroundMark x1="67782" y1="70157" x2="67782" y2="70157"/>
                        <a14:backgroundMark x1="66549" y1="71099" x2="66549" y2="71099"/>
                        <a14:backgroundMark x1="67782" y1="70785" x2="67782" y2="70785"/>
                        <a14:backgroundMark x1="66667" y1="71309" x2="66667" y2="71309"/>
                        <a14:backgroundMark x1="65200" y1="76649" x2="65200" y2="76649"/>
                        <a14:backgroundMark x1="66432" y1="78429" x2="66432" y2="78429"/>
                        <a14:backgroundMark x1="66138" y1="78220" x2="66138" y2="782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9446" y="612677"/>
            <a:ext cx="3928137" cy="220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246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100" y="0"/>
            <a:ext cx="11353800" cy="595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810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51"/>
            <a:ext cx="12192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7410"/>
            <a:ext cx="10515600" cy="941161"/>
          </a:xfrm>
        </p:spPr>
        <p:txBody>
          <a:bodyPr>
            <a:noAutofit/>
          </a:bodyPr>
          <a:lstStyle/>
          <a:p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Ответы на вопрос №4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побудило поступить в ЯПК на музыкальное отделение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32857"/>
            <a:ext cx="10515600" cy="4232366"/>
          </a:xfrm>
        </p:spPr>
        <p:txBody>
          <a:bodyPr>
            <a:norm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к профессии учителя музыки, музыкального руководителя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Желание получить диплом (неважно где)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Считаю, что наилучшие способности у меня в этой области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хотелось идти в армию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Повлияла учеба в музыкальной школе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Повлияла семейная традиция, родители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Желание стать музыкантом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6601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15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837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6257" y="205469"/>
            <a:ext cx="10515600" cy="100647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или что помогло адаптироваться в новой социальной роли студента</a:t>
            </a: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6943" y="1211943"/>
            <a:ext cx="5577114" cy="52759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43" b="96343" l="9943" r="89943">
                        <a14:backgroundMark x1="40457" y1="53829" x2="55429" y2="88914"/>
                        <a14:backgroundMark x1="66857" y1="81143" x2="66857" y2="81143"/>
                        <a14:backgroundMark x1="66857" y1="87771" x2="69143" y2="90171"/>
                        <a14:backgroundMark x1="29257" y1="89143" x2="30629" y2="8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6234" y="1211943"/>
            <a:ext cx="5214937" cy="521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61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229" y="0"/>
            <a:ext cx="11727543" cy="632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53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047" y="0"/>
            <a:ext cx="11499668" cy="657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89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51"/>
            <a:ext cx="12192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080204"/>
          </a:xfrm>
        </p:spPr>
        <p:txBody>
          <a:bodyPr/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адаптации прошел «не трудно и не долго», при этом отмечается роль членов самоуправления МО.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Студенты больше удовлетворены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качеством преподавания и отношениями с преподавателями.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будущем этим студентам требуется наставничество по педагогической направленности со стороны методистов и руководителя педпрактики.   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107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51"/>
            <a:ext cx="12192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Выводы: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охвачено студентов старших курсов – 24, студентов МО-22 Б –  23. Разработано индивидуальных проектов - 15.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 студентов старших курсов позволило создать неформальную обстановку, повысило мотивацию и интерес к индивидуальным занятиям.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будущем наставническую практику можно использовать при освоении дисциплины «Предмет по выбору».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51"/>
            <a:ext cx="12192000" cy="685800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CDD7BC-2F03-4C8B-A3DD-B1E289BF5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808" y="138556"/>
            <a:ext cx="9601196" cy="130386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подпроекта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«Учить учиться на музыкальном отделении»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66D57B9-7596-4EED-B4F8-895EAB4ACF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669" y="1567628"/>
            <a:ext cx="2247472" cy="336956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55C6A6-106C-4ACD-BA8B-BCDE67A7FD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643" y="1567627"/>
            <a:ext cx="4492752" cy="33695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F0C5D0-E008-4BE8-8987-2896398BA3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7" y="1562262"/>
            <a:ext cx="3164913" cy="33749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4E1B68-7E06-4BE1-884F-FA54AB11C547}"/>
              </a:ext>
            </a:extLst>
          </p:cNvPr>
          <p:cNvSpPr txBox="1"/>
          <p:nvPr/>
        </p:nvSpPr>
        <p:spPr>
          <a:xfrm>
            <a:off x="870600" y="5150775"/>
            <a:ext cx="2328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Степанова Майя Владимировна </a:t>
            </a: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AC49CE-F243-46AA-A344-A68C4C5314A2}"/>
              </a:ext>
            </a:extLst>
          </p:cNvPr>
          <p:cNvSpPr txBox="1"/>
          <p:nvPr/>
        </p:nvSpPr>
        <p:spPr>
          <a:xfrm>
            <a:off x="5021248" y="5150775"/>
            <a:ext cx="2149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Захарова Ирина Александровна </a:t>
            </a: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A54CE0-DE42-436B-A43C-0B0DF9252E6F}"/>
              </a:ext>
            </a:extLst>
          </p:cNvPr>
          <p:cNvSpPr txBox="1"/>
          <p:nvPr/>
        </p:nvSpPr>
        <p:spPr>
          <a:xfrm>
            <a:off x="9086218" y="5030946"/>
            <a:ext cx="20517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Тароева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Лариса Александровна </a:t>
            </a: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096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37"/>
            <a:ext cx="12192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6486" y="146466"/>
            <a:ext cx="11611428" cy="130386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1. Создание музыкально-образовательной среды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осуществление комплекса организаторских, просветительских и профилактических мероприятий для первокурсников, направленных на предотвращение стрессовых состояний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8098" y="1651454"/>
            <a:ext cx="5252815" cy="120786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№1. Освоение элективного курса – «Внеурочная деятельность»</a:t>
            </a: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648279"/>
            <a:ext cx="5805714" cy="1181515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№2. Составление индивидуального образовательного маршрута</a:t>
            </a:r>
          </a:p>
          <a:p>
            <a:pPr marL="0" indent="0" algn="just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844109146"/>
              </p:ext>
            </p:extLst>
          </p:nvPr>
        </p:nvGraphicFramePr>
        <p:xfrm>
          <a:off x="419656" y="4826856"/>
          <a:ext cx="10929953" cy="598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656" y="2859315"/>
            <a:ext cx="3367111" cy="18954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9635" y="3002615"/>
            <a:ext cx="2968123" cy="16718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72729" y="2799189"/>
            <a:ext cx="2606422" cy="1955581"/>
          </a:xfrm>
          <a:prstGeom prst="rect">
            <a:avLst/>
          </a:prstGeom>
        </p:spPr>
      </p:pic>
      <p:sp>
        <p:nvSpPr>
          <p:cNvPr id="10" name="AutoShape 2" descr="https://top-fon.com/uploads/posts/2023-01/1674744893_top-fon-com-p-fon-dlya-prezentatsii-goluboi-nezhnii-bez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603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51"/>
            <a:ext cx="12192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71" y="147411"/>
            <a:ext cx="11005457" cy="1325563"/>
          </a:xfrm>
        </p:spPr>
        <p:txBody>
          <a:bodyPr>
            <a:no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№2. Повышение мотивации к учебе и улучшение образовательных результатов обучающихся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3271" y="1719716"/>
            <a:ext cx="11005457" cy="1149804"/>
          </a:xfrm>
        </p:spPr>
        <p:txBody>
          <a:bodyPr/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№1. Занятия по музыкальным видам деятельности проводились с участием студентов – наставников 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944" y="3103172"/>
            <a:ext cx="4200133" cy="31459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9519" y="3109717"/>
            <a:ext cx="5699209" cy="313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532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51"/>
            <a:ext cx="12192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63525"/>
            <a:ext cx="10515600" cy="1325563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№3. Мониторинг индивидуальной образовательной траектории обучающихся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06752"/>
            <a:ext cx="10515600" cy="2383518"/>
          </a:xfrm>
        </p:spPr>
        <p:txBody>
          <a:bodyPr/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№1. Анкетирование «Трудности адаптации в условиях новой учебной деятельности»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№2. Анкета. Итоговое исследование уровня адаптации студентов – первокурсников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98" b="100000" l="10000" r="90000">
                        <a14:foregroundMark x1="26333" y1="38860" x2="33000" y2="65803"/>
                        <a14:foregroundMark x1="36333" y1="38653" x2="36333" y2="38653"/>
                        <a14:foregroundMark x1="32833" y1="35544" x2="30667" y2="45699"/>
                        <a14:foregroundMark x1="30167" y1="36373" x2="30333" y2="45078"/>
                        <a14:foregroundMark x1="23333" y1="61451" x2="25083" y2="59585"/>
                        <a14:foregroundMark x1="37417" y1="63316" x2="38917" y2="63731"/>
                        <a14:foregroundMark x1="33167" y1="14093" x2="32083" y2="20725"/>
                        <a14:foregroundMark x1="33167" y1="24145" x2="37417" y2="22073"/>
                        <a14:foregroundMark x1="33250" y1="13368" x2="31167" y2="20518"/>
                        <a14:foregroundMark x1="32750" y1="29948" x2="38250" y2="26528"/>
                        <a14:foregroundMark x1="31333" y1="21658" x2="31250" y2="35855"/>
                        <a14:foregroundMark x1="29583" y1="34922" x2="29583" y2="34922"/>
                        <a14:foregroundMark x1="59750" y1="27668" x2="61417" y2="32850"/>
                        <a14:foregroundMark x1="64500" y1="27876" x2="64167" y2="33886"/>
                        <a14:foregroundMark x1="59000" y1="11399" x2="63833" y2="21969"/>
                        <a14:foregroundMark x1="55833" y1="10155" x2="58000" y2="5596"/>
                        <a14:foregroundMark x1="59667" y1="4974" x2="63250" y2="4663"/>
                        <a14:foregroundMark x1="43167" y1="16891" x2="44667" y2="15544"/>
                        <a14:foregroundMark x1="40750" y1="21244" x2="42417" y2="18549"/>
                        <a14:foregroundMark x1="42167" y1="23731" x2="43500" y2="21347"/>
                        <a14:foregroundMark x1="33500" y1="35233" x2="33250" y2="378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01089" y="2953604"/>
            <a:ext cx="4871811" cy="391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17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04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978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8628" y="0"/>
            <a:ext cx="10914743" cy="645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79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51"/>
            <a:ext cx="12192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9687" y="435429"/>
            <a:ext cx="11172370" cy="1226458"/>
          </a:xfrm>
        </p:spPr>
        <p:txBody>
          <a:bodyPr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Ответы на вопрос №3</a:t>
            </a:r>
            <a:b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Какова Ваша удовлетворенности различными сторонами студенческой жизни? Можете выбрать несколько ответов из приведенных</a:t>
            </a:r>
            <a:b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600" y="1763487"/>
            <a:ext cx="6259286" cy="3171370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набором и содержание учебных дисциплин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организацией учебного процесса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своими результатами в зимнюю сессию</a:t>
            </a:r>
          </a:p>
          <a:p>
            <a:pPr algn="just"/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качеством преподавания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обеспеченностью учебно-методической литературой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технической оснащенностью аудиторий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516913" y="1763487"/>
            <a:ext cx="522514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отношением с преподавателями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отношениями в группе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бытовыми условиями в филиале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бытовыми условиями в общежитии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условиями питания в филиале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условиями для полноценного досуга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организацией массовых мероприятий в филиале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возможностями заниматься спортом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возможностями для художественного творчества</a:t>
            </a:r>
          </a:p>
          <a:p>
            <a:pPr algn="just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758165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1509</TotalTime>
  <Words>460</Words>
  <Application>Microsoft Office PowerPoint</Application>
  <PresentationFormat>Широкоэкранный</PresentationFormat>
  <Paragraphs>58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Реализация проекта  «Учить учиться на музыкальном отделении» в 2022-2023 учебном году </vt:lpstr>
      <vt:lpstr>Команда подпроекта «Учить учиться на музыкальном отделении»</vt:lpstr>
      <vt:lpstr>Задача 1. Создание музыкально-образовательной среды - осуществление комплекса организаторских, просветительских и профилактических мероприятий для первокурсников, направленных на предотвращение стрессовых состояний</vt:lpstr>
      <vt:lpstr>Задача №2. Повышение мотивации к учебе и улучшение образовательных результатов обучающихся </vt:lpstr>
      <vt:lpstr>Задача №3. Мониторинг индивидуальной образовательной траектории обучающихся</vt:lpstr>
      <vt:lpstr>Презентация PowerPoint</vt:lpstr>
      <vt:lpstr>Презентация PowerPoint</vt:lpstr>
      <vt:lpstr>Презентация PowerPoint</vt:lpstr>
      <vt:lpstr>Ответы на вопрос №3 Какова Ваша удовлетворенности различными сторонами студенческой жизни? Можете выбрать несколько ответов из приведенных </vt:lpstr>
      <vt:lpstr>Презентация PowerPoint</vt:lpstr>
      <vt:lpstr> Ответы на вопрос №4  Что побудило поступить в ЯПК на музыкальное отделение</vt:lpstr>
      <vt:lpstr>Презентация PowerPoint</vt:lpstr>
      <vt:lpstr>Кто или что помогло адаптироваться в новой социальной роли студента</vt:lpstr>
      <vt:lpstr>Презентация PowerPoint</vt:lpstr>
      <vt:lpstr>Презентация PowerPoint</vt:lpstr>
      <vt:lpstr>Выводы: </vt:lpstr>
      <vt:lpstr>Выводы: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Майя</dc:creator>
  <cp:lastModifiedBy>113kab</cp:lastModifiedBy>
  <cp:revision>18</cp:revision>
  <dcterms:created xsi:type="dcterms:W3CDTF">2023-06-06T06:49:56Z</dcterms:created>
  <dcterms:modified xsi:type="dcterms:W3CDTF">2023-09-14T01:26:28Z</dcterms:modified>
</cp:coreProperties>
</file>