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78CB61-51FA-41B5-ABD8-B1F6B372968E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7345C5-AE9F-4F03-B6C4-7039CED51EA0}">
      <dgm:prSet phldrT="[Текст]"/>
      <dgm:spPr/>
      <dgm:t>
        <a:bodyPr/>
        <a:lstStyle/>
        <a:p>
          <a:r>
            <a:rPr lang="ru-RU" dirty="0"/>
            <a:t>Мероприятие № 4.</a:t>
          </a:r>
          <a:r>
            <a:rPr lang="ru-RU" baseline="0" dirty="0"/>
            <a:t> </a:t>
          </a:r>
          <a:r>
            <a:rPr lang="ru-RU" dirty="0"/>
            <a:t>Семинары-практикумы в ДОО по современным проблемам дошкольного образования</a:t>
          </a:r>
        </a:p>
      </dgm:t>
    </dgm:pt>
    <dgm:pt modelId="{81D1CEC5-F429-4BC9-8DEB-93C4E6002EA3}" type="parTrans" cxnId="{A2C5D36B-57B5-44C4-BC56-E4DF8889A549}">
      <dgm:prSet/>
      <dgm:spPr/>
      <dgm:t>
        <a:bodyPr/>
        <a:lstStyle/>
        <a:p>
          <a:endParaRPr lang="ru-RU"/>
        </a:p>
      </dgm:t>
    </dgm:pt>
    <dgm:pt modelId="{396EF279-44A4-4BBE-8F67-EFF8958A6DA2}" type="sibTrans" cxnId="{A2C5D36B-57B5-44C4-BC56-E4DF8889A549}">
      <dgm:prSet/>
      <dgm:spPr/>
      <dgm:t>
        <a:bodyPr/>
        <a:lstStyle/>
        <a:p>
          <a:endParaRPr lang="ru-RU"/>
        </a:p>
      </dgm:t>
    </dgm:pt>
    <dgm:pt modelId="{D1A5B1E9-F2C6-4C02-B66B-F2B483D28371}">
      <dgm:prSet phldrT="[Текст]"/>
      <dgm:spPr/>
      <dgm:t>
        <a:bodyPr/>
        <a:lstStyle/>
        <a:p>
          <a:r>
            <a:rPr lang="ru-RU" dirty="0"/>
            <a:t>Преподавателем методики развития речи Скрябиной А. А. проведен семинар-практикум с педагогами в МБДОУ ЦРР-д/с №82 «</a:t>
          </a:r>
          <a:r>
            <a:rPr lang="ru-RU" dirty="0" err="1"/>
            <a:t>Мичээр</a:t>
          </a:r>
          <a:r>
            <a:rPr lang="ru-RU" dirty="0"/>
            <a:t>» ГО «г. Якутск», январь 2023 г. </a:t>
          </a:r>
        </a:p>
      </dgm:t>
    </dgm:pt>
    <dgm:pt modelId="{189F5B72-08A7-442F-B9D9-825C7D304C42}" type="parTrans" cxnId="{8849E1E2-BEE2-4AB5-86E2-5A50A311479A}">
      <dgm:prSet/>
      <dgm:spPr/>
      <dgm:t>
        <a:bodyPr/>
        <a:lstStyle/>
        <a:p>
          <a:endParaRPr lang="ru-RU"/>
        </a:p>
      </dgm:t>
    </dgm:pt>
    <dgm:pt modelId="{CAF46C7F-5933-42C8-B410-C3C3ED1E138B}" type="sibTrans" cxnId="{8849E1E2-BEE2-4AB5-86E2-5A50A311479A}">
      <dgm:prSet/>
      <dgm:spPr/>
      <dgm:t>
        <a:bodyPr/>
        <a:lstStyle/>
        <a:p>
          <a:endParaRPr lang="ru-RU"/>
        </a:p>
      </dgm:t>
    </dgm:pt>
    <dgm:pt modelId="{733C6DC3-391C-4495-9B38-8B92B9E20782}" type="pres">
      <dgm:prSet presAssocID="{EA78CB61-51FA-41B5-ABD8-B1F6B372968E}" presName="linearFlow" presStyleCnt="0">
        <dgm:presLayoutVars>
          <dgm:dir/>
          <dgm:animLvl val="lvl"/>
          <dgm:resizeHandles/>
        </dgm:presLayoutVars>
      </dgm:prSet>
      <dgm:spPr/>
    </dgm:pt>
    <dgm:pt modelId="{882DD30E-0C25-4471-B265-1A35A461C209}" type="pres">
      <dgm:prSet presAssocID="{B97345C5-AE9F-4F03-B6C4-7039CED51EA0}" presName="compositeNode" presStyleCnt="0">
        <dgm:presLayoutVars>
          <dgm:bulletEnabled val="1"/>
        </dgm:presLayoutVars>
      </dgm:prSet>
      <dgm:spPr/>
    </dgm:pt>
    <dgm:pt modelId="{EDBBBDCD-D9A0-4772-801B-4526899EBC9C}" type="pres">
      <dgm:prSet presAssocID="{B97345C5-AE9F-4F03-B6C4-7039CED51EA0}" presName="image" presStyleLbl="fgImgPlace1" presStyleIdx="0" presStyleCnt="1" custScaleX="149228" custLinFactNeighborX="24676" custLinFactNeighborY="728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F4F93FF-DBF8-48ED-B6C5-552D4FDC8CF9}" type="pres">
      <dgm:prSet presAssocID="{B97345C5-AE9F-4F03-B6C4-7039CED51EA0}" presName="childNode" presStyleLbl="node1" presStyleIdx="0" presStyleCnt="1">
        <dgm:presLayoutVars>
          <dgm:bulletEnabled val="1"/>
        </dgm:presLayoutVars>
      </dgm:prSet>
      <dgm:spPr/>
    </dgm:pt>
    <dgm:pt modelId="{915CC5B4-EFD0-4796-BB62-ADEBAFB4E35F}" type="pres">
      <dgm:prSet presAssocID="{B97345C5-AE9F-4F03-B6C4-7039CED51EA0}" presName="parentNode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C4AAA345-3CDC-4DB8-ABE9-F625C3EFA01C}" type="presOf" srcId="{B97345C5-AE9F-4F03-B6C4-7039CED51EA0}" destId="{915CC5B4-EFD0-4796-BB62-ADEBAFB4E35F}" srcOrd="0" destOrd="0" presId="urn:microsoft.com/office/officeart/2005/8/layout/hList2"/>
    <dgm:cxn modelId="{A2C5D36B-57B5-44C4-BC56-E4DF8889A549}" srcId="{EA78CB61-51FA-41B5-ABD8-B1F6B372968E}" destId="{B97345C5-AE9F-4F03-B6C4-7039CED51EA0}" srcOrd="0" destOrd="0" parTransId="{81D1CEC5-F429-4BC9-8DEB-93C4E6002EA3}" sibTransId="{396EF279-44A4-4BBE-8F67-EFF8958A6DA2}"/>
    <dgm:cxn modelId="{B1FFD3CD-6F9F-4F03-9A59-399DC8794E15}" type="presOf" srcId="{EA78CB61-51FA-41B5-ABD8-B1F6B372968E}" destId="{733C6DC3-391C-4495-9B38-8B92B9E20782}" srcOrd="0" destOrd="0" presId="urn:microsoft.com/office/officeart/2005/8/layout/hList2"/>
    <dgm:cxn modelId="{4B5860DE-2703-4506-ABCF-7F2E6DFB94E5}" type="presOf" srcId="{D1A5B1E9-F2C6-4C02-B66B-F2B483D28371}" destId="{5F4F93FF-DBF8-48ED-B6C5-552D4FDC8CF9}" srcOrd="0" destOrd="0" presId="urn:microsoft.com/office/officeart/2005/8/layout/hList2"/>
    <dgm:cxn modelId="{8849E1E2-BEE2-4AB5-86E2-5A50A311479A}" srcId="{B97345C5-AE9F-4F03-B6C4-7039CED51EA0}" destId="{D1A5B1E9-F2C6-4C02-B66B-F2B483D28371}" srcOrd="0" destOrd="0" parTransId="{189F5B72-08A7-442F-B9D9-825C7D304C42}" sibTransId="{CAF46C7F-5933-42C8-B410-C3C3ED1E138B}"/>
    <dgm:cxn modelId="{5B83C8F0-617D-4D28-AAEA-9ACF7EAC666F}" type="presParOf" srcId="{733C6DC3-391C-4495-9B38-8B92B9E20782}" destId="{882DD30E-0C25-4471-B265-1A35A461C209}" srcOrd="0" destOrd="0" presId="urn:microsoft.com/office/officeart/2005/8/layout/hList2"/>
    <dgm:cxn modelId="{D6C2D68F-7BD6-4C4C-A481-706A44428163}" type="presParOf" srcId="{882DD30E-0C25-4471-B265-1A35A461C209}" destId="{EDBBBDCD-D9A0-4772-801B-4526899EBC9C}" srcOrd="0" destOrd="0" presId="urn:microsoft.com/office/officeart/2005/8/layout/hList2"/>
    <dgm:cxn modelId="{97916CC1-EA19-446F-8F63-63B9B4674113}" type="presParOf" srcId="{882DD30E-0C25-4471-B265-1A35A461C209}" destId="{5F4F93FF-DBF8-48ED-B6C5-552D4FDC8CF9}" srcOrd="1" destOrd="0" presId="urn:microsoft.com/office/officeart/2005/8/layout/hList2"/>
    <dgm:cxn modelId="{A70B4286-5470-48A5-A701-1BA8D9CAE5D3}" type="presParOf" srcId="{882DD30E-0C25-4471-B265-1A35A461C209}" destId="{915CC5B4-EFD0-4796-BB62-ADEBAFB4E35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E673F4-3C64-4DA9-93E7-7F95F8FA615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2EB89F9-13DE-4FFD-A67D-E84F6F1D21CC}">
      <dgm:prSet phldrT="[Текст]"/>
      <dgm:spPr/>
      <dgm:t>
        <a:bodyPr/>
        <a:lstStyle/>
        <a:p>
          <a:r>
            <a:rPr lang="ru-RU" dirty="0"/>
            <a:t>Мероприятие № 2</a:t>
          </a:r>
        </a:p>
        <a:p>
          <a:r>
            <a:rPr lang="ru-RU" dirty="0"/>
            <a:t>На базе МБДОУ «ЦРР-д/с №24 «</a:t>
          </a:r>
          <a:r>
            <a:rPr lang="ru-RU" dirty="0" err="1"/>
            <a:t>Сардаана</a:t>
          </a:r>
          <a:r>
            <a:rPr lang="ru-RU" dirty="0"/>
            <a:t>» ГО «</a:t>
          </a:r>
          <a:r>
            <a:rPr lang="ru-RU" dirty="0" err="1"/>
            <a:t>г.Якутск</a:t>
          </a:r>
          <a:r>
            <a:rPr lang="ru-RU" dirty="0"/>
            <a:t>» под руководством Харитоновой А. И. «Круглый стол» студентов выпускных курсов с выпускниками-молодыми специалистами</a:t>
          </a:r>
        </a:p>
        <a:p>
          <a:endParaRPr lang="ru-RU" dirty="0"/>
        </a:p>
      </dgm:t>
    </dgm:pt>
    <dgm:pt modelId="{9E533238-55DB-4784-BDDF-53AB03E19118}" type="parTrans" cxnId="{7FD51CAE-CC8D-4155-8BD5-76B47A6FAEDF}">
      <dgm:prSet/>
      <dgm:spPr/>
      <dgm:t>
        <a:bodyPr/>
        <a:lstStyle/>
        <a:p>
          <a:endParaRPr lang="ru-RU"/>
        </a:p>
      </dgm:t>
    </dgm:pt>
    <dgm:pt modelId="{AE0A201D-23ED-460B-85D0-876889C5F273}" type="sibTrans" cxnId="{7FD51CAE-CC8D-4155-8BD5-76B47A6FAEDF}">
      <dgm:prSet/>
      <dgm:spPr/>
      <dgm:t>
        <a:bodyPr/>
        <a:lstStyle/>
        <a:p>
          <a:endParaRPr lang="ru-RU"/>
        </a:p>
      </dgm:t>
    </dgm:pt>
    <dgm:pt modelId="{4A01EA3D-2802-48E3-863C-25F68F65E95E}">
      <dgm:prSet phldrT="[Текст]"/>
      <dgm:spPr/>
      <dgm:t>
        <a:bodyPr/>
        <a:lstStyle/>
        <a:p>
          <a:r>
            <a:rPr lang="ru-RU" dirty="0"/>
            <a:t>Мероприятие № 3</a:t>
          </a:r>
        </a:p>
        <a:p>
          <a:r>
            <a:rPr lang="ru-RU" dirty="0"/>
            <a:t>Телемост с выпускниками-молодыми специалистами, работающими в г. Мирный с целью освещения вопросов трудоустройства и  ознакомления с первыми шагами в профессию </a:t>
          </a:r>
        </a:p>
      </dgm:t>
    </dgm:pt>
    <dgm:pt modelId="{9E67B890-4FCF-4B65-90DF-3FD3136EA46B}" type="parTrans" cxnId="{0338405D-3A6A-452C-B17E-1B680D9C620E}">
      <dgm:prSet/>
      <dgm:spPr/>
      <dgm:t>
        <a:bodyPr/>
        <a:lstStyle/>
        <a:p>
          <a:endParaRPr lang="ru-RU"/>
        </a:p>
      </dgm:t>
    </dgm:pt>
    <dgm:pt modelId="{4F7F6C00-3E5F-454B-B9C3-800EF329504B}" type="sibTrans" cxnId="{0338405D-3A6A-452C-B17E-1B680D9C620E}">
      <dgm:prSet/>
      <dgm:spPr/>
      <dgm:t>
        <a:bodyPr/>
        <a:lstStyle/>
        <a:p>
          <a:endParaRPr lang="ru-RU"/>
        </a:p>
      </dgm:t>
    </dgm:pt>
    <dgm:pt modelId="{CC30AC4F-1C73-4E50-8564-1EB5C1C7D477}" type="pres">
      <dgm:prSet presAssocID="{D0E673F4-3C64-4DA9-93E7-7F95F8FA615E}" presName="Name0" presStyleCnt="0">
        <dgm:presLayoutVars>
          <dgm:dir/>
          <dgm:resizeHandles val="exact"/>
        </dgm:presLayoutVars>
      </dgm:prSet>
      <dgm:spPr/>
    </dgm:pt>
    <dgm:pt modelId="{E9050F15-9D10-4EFC-8D13-DC5FDE196966}" type="pres">
      <dgm:prSet presAssocID="{D0E673F4-3C64-4DA9-93E7-7F95F8FA615E}" presName="bkgdShp" presStyleLbl="alignAccFollowNode1" presStyleIdx="0" presStyleCnt="1"/>
      <dgm:spPr/>
    </dgm:pt>
    <dgm:pt modelId="{1BEB73DC-F1F5-443B-AFF0-F501F91ACF05}" type="pres">
      <dgm:prSet presAssocID="{D0E673F4-3C64-4DA9-93E7-7F95F8FA615E}" presName="linComp" presStyleCnt="0"/>
      <dgm:spPr/>
    </dgm:pt>
    <dgm:pt modelId="{A7C74878-6567-4113-A2D9-EE5C22BFC4DB}" type="pres">
      <dgm:prSet presAssocID="{32EB89F9-13DE-4FFD-A67D-E84F6F1D21CC}" presName="compNode" presStyleCnt="0"/>
      <dgm:spPr/>
    </dgm:pt>
    <dgm:pt modelId="{7FA96BD8-70FA-49EB-866C-DB736284114B}" type="pres">
      <dgm:prSet presAssocID="{32EB89F9-13DE-4FFD-A67D-E84F6F1D21CC}" presName="node" presStyleLbl="node1" presStyleIdx="0" presStyleCnt="2">
        <dgm:presLayoutVars>
          <dgm:bulletEnabled val="1"/>
        </dgm:presLayoutVars>
      </dgm:prSet>
      <dgm:spPr/>
    </dgm:pt>
    <dgm:pt modelId="{048D9DC2-C743-4CC6-B3F1-9391A7FC9171}" type="pres">
      <dgm:prSet presAssocID="{32EB89F9-13DE-4FFD-A67D-E84F6F1D21CC}" presName="invisiNode" presStyleLbl="node1" presStyleIdx="0" presStyleCnt="2"/>
      <dgm:spPr/>
    </dgm:pt>
    <dgm:pt modelId="{9E1D5894-857D-499C-A0C7-47BEA65B54AE}" type="pres">
      <dgm:prSet presAssocID="{32EB89F9-13DE-4FFD-A67D-E84F6F1D21CC}" presName="imagNode" presStyleLbl="fgImgPlace1" presStyleIdx="0" presStyleCnt="2" custScaleY="11476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900EA58-17F2-495D-B7D1-49E25B97ABAD}" type="pres">
      <dgm:prSet presAssocID="{AE0A201D-23ED-460B-85D0-876889C5F273}" presName="sibTrans" presStyleLbl="sibTrans2D1" presStyleIdx="0" presStyleCnt="0"/>
      <dgm:spPr/>
    </dgm:pt>
    <dgm:pt modelId="{155B9F4E-1554-47DB-AD04-E739745029B0}" type="pres">
      <dgm:prSet presAssocID="{4A01EA3D-2802-48E3-863C-25F68F65E95E}" presName="compNode" presStyleCnt="0"/>
      <dgm:spPr/>
    </dgm:pt>
    <dgm:pt modelId="{B7886561-F246-4CAC-91A3-B685871AB91D}" type="pres">
      <dgm:prSet presAssocID="{4A01EA3D-2802-48E3-863C-25F68F65E95E}" presName="node" presStyleLbl="node1" presStyleIdx="1" presStyleCnt="2">
        <dgm:presLayoutVars>
          <dgm:bulletEnabled val="1"/>
        </dgm:presLayoutVars>
      </dgm:prSet>
      <dgm:spPr/>
    </dgm:pt>
    <dgm:pt modelId="{0E8303F6-5FE4-40BE-A134-D535E34862B8}" type="pres">
      <dgm:prSet presAssocID="{4A01EA3D-2802-48E3-863C-25F68F65E95E}" presName="invisiNode" presStyleLbl="node1" presStyleIdx="1" presStyleCnt="2"/>
      <dgm:spPr/>
    </dgm:pt>
    <dgm:pt modelId="{1A645A7F-42EC-43A2-8D9B-60D1BD36696E}" type="pres">
      <dgm:prSet presAssocID="{4A01EA3D-2802-48E3-863C-25F68F65E95E}" presName="imagNode" presStyleLbl="fgImgPlace1" presStyleIdx="1" presStyleCnt="2" custScaleY="12079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76BBB14-8F4B-4EEA-ADF8-78CFEB0E482D}" type="presOf" srcId="{AE0A201D-23ED-460B-85D0-876889C5F273}" destId="{E900EA58-17F2-495D-B7D1-49E25B97ABAD}" srcOrd="0" destOrd="0" presId="urn:microsoft.com/office/officeart/2005/8/layout/pList2"/>
    <dgm:cxn modelId="{0338405D-3A6A-452C-B17E-1B680D9C620E}" srcId="{D0E673F4-3C64-4DA9-93E7-7F95F8FA615E}" destId="{4A01EA3D-2802-48E3-863C-25F68F65E95E}" srcOrd="1" destOrd="0" parTransId="{9E67B890-4FCF-4B65-90DF-3FD3136EA46B}" sibTransId="{4F7F6C00-3E5F-454B-B9C3-800EF329504B}"/>
    <dgm:cxn modelId="{009C0A7F-1BAD-4E46-9C12-00346271C48B}" type="presOf" srcId="{D0E673F4-3C64-4DA9-93E7-7F95F8FA615E}" destId="{CC30AC4F-1C73-4E50-8564-1EB5C1C7D477}" srcOrd="0" destOrd="0" presId="urn:microsoft.com/office/officeart/2005/8/layout/pList2"/>
    <dgm:cxn modelId="{4EEA9A92-657F-4069-999F-CD471F6CFB62}" type="presOf" srcId="{32EB89F9-13DE-4FFD-A67D-E84F6F1D21CC}" destId="{7FA96BD8-70FA-49EB-866C-DB736284114B}" srcOrd="0" destOrd="0" presId="urn:microsoft.com/office/officeart/2005/8/layout/pList2"/>
    <dgm:cxn modelId="{12C6D997-5664-476D-B946-4C039FC89E3F}" type="presOf" srcId="{4A01EA3D-2802-48E3-863C-25F68F65E95E}" destId="{B7886561-F246-4CAC-91A3-B685871AB91D}" srcOrd="0" destOrd="0" presId="urn:microsoft.com/office/officeart/2005/8/layout/pList2"/>
    <dgm:cxn modelId="{7FD51CAE-CC8D-4155-8BD5-76B47A6FAEDF}" srcId="{D0E673F4-3C64-4DA9-93E7-7F95F8FA615E}" destId="{32EB89F9-13DE-4FFD-A67D-E84F6F1D21CC}" srcOrd="0" destOrd="0" parTransId="{9E533238-55DB-4784-BDDF-53AB03E19118}" sibTransId="{AE0A201D-23ED-460B-85D0-876889C5F273}"/>
    <dgm:cxn modelId="{5BC5E3F9-77D5-4345-BC38-429EEE7EFEB4}" type="presParOf" srcId="{CC30AC4F-1C73-4E50-8564-1EB5C1C7D477}" destId="{E9050F15-9D10-4EFC-8D13-DC5FDE196966}" srcOrd="0" destOrd="0" presId="urn:microsoft.com/office/officeart/2005/8/layout/pList2"/>
    <dgm:cxn modelId="{11705138-FEC7-4170-A36E-D9176C206B75}" type="presParOf" srcId="{CC30AC4F-1C73-4E50-8564-1EB5C1C7D477}" destId="{1BEB73DC-F1F5-443B-AFF0-F501F91ACF05}" srcOrd="1" destOrd="0" presId="urn:microsoft.com/office/officeart/2005/8/layout/pList2"/>
    <dgm:cxn modelId="{BA5329D2-B11B-4EAD-B701-9A22B2C3701F}" type="presParOf" srcId="{1BEB73DC-F1F5-443B-AFF0-F501F91ACF05}" destId="{A7C74878-6567-4113-A2D9-EE5C22BFC4DB}" srcOrd="0" destOrd="0" presId="urn:microsoft.com/office/officeart/2005/8/layout/pList2"/>
    <dgm:cxn modelId="{9F3997B2-4E5E-4568-B5AE-B35CAB2D9732}" type="presParOf" srcId="{A7C74878-6567-4113-A2D9-EE5C22BFC4DB}" destId="{7FA96BD8-70FA-49EB-866C-DB736284114B}" srcOrd="0" destOrd="0" presId="urn:microsoft.com/office/officeart/2005/8/layout/pList2"/>
    <dgm:cxn modelId="{7976328B-9A04-43E3-80B1-BADB3D57BC2E}" type="presParOf" srcId="{A7C74878-6567-4113-A2D9-EE5C22BFC4DB}" destId="{048D9DC2-C743-4CC6-B3F1-9391A7FC9171}" srcOrd="1" destOrd="0" presId="urn:microsoft.com/office/officeart/2005/8/layout/pList2"/>
    <dgm:cxn modelId="{B24C19BF-AD0B-48E9-88D8-5AB2CA8704D2}" type="presParOf" srcId="{A7C74878-6567-4113-A2D9-EE5C22BFC4DB}" destId="{9E1D5894-857D-499C-A0C7-47BEA65B54AE}" srcOrd="2" destOrd="0" presId="urn:microsoft.com/office/officeart/2005/8/layout/pList2"/>
    <dgm:cxn modelId="{D01F4E4C-D098-46FD-846D-1A8EBE7E5880}" type="presParOf" srcId="{1BEB73DC-F1F5-443B-AFF0-F501F91ACF05}" destId="{E900EA58-17F2-495D-B7D1-49E25B97ABAD}" srcOrd="1" destOrd="0" presId="urn:microsoft.com/office/officeart/2005/8/layout/pList2"/>
    <dgm:cxn modelId="{7EEEC414-533D-4F8E-A07E-FDE7F779D8A1}" type="presParOf" srcId="{1BEB73DC-F1F5-443B-AFF0-F501F91ACF05}" destId="{155B9F4E-1554-47DB-AD04-E739745029B0}" srcOrd="2" destOrd="0" presId="urn:microsoft.com/office/officeart/2005/8/layout/pList2"/>
    <dgm:cxn modelId="{69952EE3-4EDC-4886-8E05-A8598DE2D50E}" type="presParOf" srcId="{155B9F4E-1554-47DB-AD04-E739745029B0}" destId="{B7886561-F246-4CAC-91A3-B685871AB91D}" srcOrd="0" destOrd="0" presId="urn:microsoft.com/office/officeart/2005/8/layout/pList2"/>
    <dgm:cxn modelId="{7329A606-C8E6-477B-90D8-8B0554FF1160}" type="presParOf" srcId="{155B9F4E-1554-47DB-AD04-E739745029B0}" destId="{0E8303F6-5FE4-40BE-A134-D535E34862B8}" srcOrd="1" destOrd="0" presId="urn:microsoft.com/office/officeart/2005/8/layout/pList2"/>
    <dgm:cxn modelId="{B4E5E384-BD46-4415-963F-D86DE6144A36}" type="presParOf" srcId="{155B9F4E-1554-47DB-AD04-E739745029B0}" destId="{1A645A7F-42EC-43A2-8D9B-60D1BD36696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CC5B4-EFD0-4796-BB62-ADEBAFB4E35F}">
      <dsp:nvSpPr>
        <dsp:cNvPr id="0" name=""/>
        <dsp:cNvSpPr/>
      </dsp:nvSpPr>
      <dsp:spPr>
        <a:xfrm rot="16200000">
          <a:off x="-1280212" y="3343293"/>
          <a:ext cx="4953967" cy="1047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24238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Мероприятие № 4.</a:t>
          </a:r>
          <a:r>
            <a:rPr lang="ru-RU" sz="1900" kern="1200" baseline="0" dirty="0"/>
            <a:t> </a:t>
          </a:r>
          <a:r>
            <a:rPr lang="ru-RU" sz="1900" kern="1200" dirty="0"/>
            <a:t>Семинары-практикумы в ДОО по современным проблемам дошкольного образования</a:t>
          </a:r>
        </a:p>
      </dsp:txBody>
      <dsp:txXfrm>
        <a:off x="-1280212" y="3343293"/>
        <a:ext cx="4953967" cy="1047954"/>
      </dsp:txXfrm>
    </dsp:sp>
    <dsp:sp modelId="{5F4F93FF-DBF8-48ED-B6C5-552D4FDC8CF9}">
      <dsp:nvSpPr>
        <dsp:cNvPr id="0" name=""/>
        <dsp:cNvSpPr/>
      </dsp:nvSpPr>
      <dsp:spPr>
        <a:xfrm>
          <a:off x="1720748" y="1390286"/>
          <a:ext cx="7739975" cy="4953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924238" rIns="362712" bIns="362712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000" kern="1200" dirty="0"/>
            <a:t>Преподавателем методики развития речи Скрябиной А. А. проведен семинар-практикум с педагогами в МБДОУ ЦРР-д/с №82 «</a:t>
          </a:r>
          <a:r>
            <a:rPr lang="ru-RU" sz="4000" kern="1200" dirty="0" err="1"/>
            <a:t>Мичээр</a:t>
          </a:r>
          <a:r>
            <a:rPr lang="ru-RU" sz="4000" kern="1200" dirty="0"/>
            <a:t>» ГО «г. Якутск», январь 2023 г. </a:t>
          </a:r>
        </a:p>
      </dsp:txBody>
      <dsp:txXfrm>
        <a:off x="1720748" y="1390286"/>
        <a:ext cx="7739975" cy="4953967"/>
      </dsp:txXfrm>
    </dsp:sp>
    <dsp:sp modelId="{EDBBBDCD-D9A0-4772-801B-4526899EBC9C}">
      <dsp:nvSpPr>
        <dsp:cNvPr id="0" name=""/>
        <dsp:cNvSpPr/>
      </dsp:nvSpPr>
      <dsp:spPr>
        <a:xfrm>
          <a:off x="674093" y="159652"/>
          <a:ext cx="3127683" cy="209590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50F15-9D10-4EFC-8D13-DC5FDE196966}">
      <dsp:nvSpPr>
        <dsp:cNvPr id="0" name=""/>
        <dsp:cNvSpPr/>
      </dsp:nvSpPr>
      <dsp:spPr>
        <a:xfrm>
          <a:off x="0" y="0"/>
          <a:ext cx="78867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D5894-857D-499C-A0C7-47BEA65B54AE}">
      <dsp:nvSpPr>
        <dsp:cNvPr id="0" name=""/>
        <dsp:cNvSpPr/>
      </dsp:nvSpPr>
      <dsp:spPr>
        <a:xfrm>
          <a:off x="237505" y="155057"/>
          <a:ext cx="3529375" cy="16479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96BD8-70FA-49EB-866C-DB736284114B}">
      <dsp:nvSpPr>
        <dsp:cNvPr id="0" name=""/>
        <dsp:cNvSpPr/>
      </dsp:nvSpPr>
      <dsp:spPr>
        <a:xfrm rot="10800000">
          <a:off x="237505" y="1958102"/>
          <a:ext cx="3529375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Мероприятие № 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 базе МБДОУ «ЦРР-д/с №24 «</a:t>
          </a:r>
          <a:r>
            <a:rPr lang="ru-RU" sz="1600" kern="1200" dirty="0" err="1"/>
            <a:t>Сардаана</a:t>
          </a:r>
          <a:r>
            <a:rPr lang="ru-RU" sz="1600" kern="1200" dirty="0"/>
            <a:t>» ГО «</a:t>
          </a:r>
          <a:r>
            <a:rPr lang="ru-RU" sz="1600" kern="1200" dirty="0" err="1"/>
            <a:t>г.Якутск</a:t>
          </a:r>
          <a:r>
            <a:rPr lang="ru-RU" sz="1600" kern="1200" dirty="0"/>
            <a:t>» под руководством Харитоновой А. И. «Круглый стол» студентов выпускных курсов с выпускниками-молодыми специалистами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 rot="10800000">
        <a:off x="311105" y="1958102"/>
        <a:ext cx="3382175" cy="2319635"/>
      </dsp:txXfrm>
    </dsp:sp>
    <dsp:sp modelId="{1A645A7F-42EC-43A2-8D9B-60D1BD36696E}">
      <dsp:nvSpPr>
        <dsp:cNvPr id="0" name=""/>
        <dsp:cNvSpPr/>
      </dsp:nvSpPr>
      <dsp:spPr>
        <a:xfrm>
          <a:off x="4119818" y="111763"/>
          <a:ext cx="3529375" cy="17345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86561-F246-4CAC-91A3-B685871AB91D}">
      <dsp:nvSpPr>
        <dsp:cNvPr id="0" name=""/>
        <dsp:cNvSpPr/>
      </dsp:nvSpPr>
      <dsp:spPr>
        <a:xfrm rot="10800000">
          <a:off x="4119818" y="1958102"/>
          <a:ext cx="3529375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Мероприятие № 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Телемост с выпускниками-молодыми специалистами, работающими в г. Мирный с целью освещения вопросов трудоустройства и  ознакомления с первыми шагами в профессию </a:t>
          </a:r>
        </a:p>
      </dsp:txBody>
      <dsp:txXfrm rot="10800000">
        <a:off x="4193418" y="1958102"/>
        <a:ext cx="3382175" cy="2319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98CE-8FAF-49A7-A1C6-BBEE6E1143A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A08E-97BC-4F27-A644-C232C0DE4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2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98CE-8FAF-49A7-A1C6-BBEE6E1143A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A08E-97BC-4F27-A644-C232C0DE4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67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98CE-8FAF-49A7-A1C6-BBEE6E1143A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A08E-97BC-4F27-A644-C232C0DE4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1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98CE-8FAF-49A7-A1C6-BBEE6E1143A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A08E-97BC-4F27-A644-C232C0DE4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3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98CE-8FAF-49A7-A1C6-BBEE6E1143A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A08E-97BC-4F27-A644-C232C0DE4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08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98CE-8FAF-49A7-A1C6-BBEE6E1143A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A08E-97BC-4F27-A644-C232C0DE4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04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98CE-8FAF-49A7-A1C6-BBEE6E1143A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A08E-97BC-4F27-A644-C232C0DE4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60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98CE-8FAF-49A7-A1C6-BBEE6E1143A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A08E-97BC-4F27-A644-C232C0DE4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2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98CE-8FAF-49A7-A1C6-BBEE6E1143A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A08E-97BC-4F27-A644-C232C0DE4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71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98CE-8FAF-49A7-A1C6-BBEE6E1143A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A08E-97BC-4F27-A644-C232C0DE4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6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98CE-8FAF-49A7-A1C6-BBEE6E1143A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A08E-97BC-4F27-A644-C232C0DE4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91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98CE-8FAF-49A7-A1C6-BBEE6E1143A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2A08E-97BC-4F27-A644-C232C0DE4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9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yapk.ru/artik/index.ht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3-02/1676721692_catherineasquithgallery-com-p-zelenii-fon-dlya-prezentatsii-po-khimii-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03861" y="203155"/>
            <a:ext cx="7984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ГАПОУ РС (Я)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«Якутский педагогический колледж им. С.Ф. Гоголева»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отделение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217158" y="3116046"/>
            <a:ext cx="7757683" cy="1579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 «Педагогическая инициатива» в 2022-2023 учебном году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563" y1="42188" x2="76875" y2="43750"/>
                        <a14:foregroundMark x1="22188" y1="71563" x2="84375" y2="55313"/>
                        <a14:foregroundMark x1="62187" y1="59375" x2="87500" y2="53438"/>
                        <a14:foregroundMark x1="30312" y1="37813" x2="30000" y2="66563"/>
                        <a14:foregroundMark x1="31875" y1="54063" x2="35625" y2="63125"/>
                        <a14:foregroundMark x1="31875" y1="45938" x2="36250" y2="49688"/>
                        <a14:foregroundMark x1="26563" y1="46250" x2="23125" y2="51875"/>
                        <a14:foregroundMark x1="60938" y1="29063" x2="62187" y2="38438"/>
                        <a14:foregroundMark x1="57813" y1="35000" x2="66250" y2="30312"/>
                        <a14:foregroundMark x1="11875" y1="35000" x2="33125" y2="5938"/>
                        <a14:foregroundMark x1="10938" y1="26875" x2="27500" y2="10000"/>
                        <a14:foregroundMark x1="37500" y1="5000" x2="73438" y2="12812"/>
                        <a14:foregroundMark x1="30938" y1="14688" x2="72188" y2="18125"/>
                        <a14:foregroundMark x1="65938" y1="19375" x2="94375" y2="31250"/>
                        <a14:foregroundMark x1="33125" y1="20938" x2="33125" y2="20938"/>
                        <a14:foregroundMark x1="33125" y1="20938" x2="33125" y2="20938"/>
                        <a14:foregroundMark x1="35625" y1="16250" x2="35625" y2="16250"/>
                        <a14:foregroundMark x1="27187" y1="22188" x2="27187" y2="22188"/>
                        <a14:foregroundMark x1="30625" y1="20000" x2="30625" y2="20000"/>
                        <a14:foregroundMark x1="40625" y1="10313" x2="86563" y2="22500"/>
                        <a14:foregroundMark x1="61563" y1="5000" x2="85938" y2="18125"/>
                        <a14:foregroundMark x1="48125" y1="10313" x2="68438" y2="14688"/>
                        <a14:foregroundMark x1="40313" y1="3750" x2="55625" y2="1875"/>
                        <a14:foregroundMark x1="57813" y1="2500" x2="74688" y2="8750"/>
                        <a14:foregroundMark x1="24063" y1="9688" x2="45313" y2="1563"/>
                        <a14:foregroundMark x1="13125" y1="19688" x2="35938" y2="3125"/>
                        <a14:foregroundMark x1="9688" y1="22500" x2="21875" y2="10313"/>
                        <a14:foregroundMark x1="4063" y1="55000" x2="8438" y2="23438"/>
                        <a14:foregroundMark x1="9375" y1="58438" x2="9688" y2="36563"/>
                        <a14:foregroundMark x1="4063" y1="61563" x2="3125" y2="36250"/>
                        <a14:foregroundMark x1="19375" y1="81250" x2="9688" y2="58438"/>
                        <a14:foregroundMark x1="19375" y1="87500" x2="3438" y2="59375"/>
                        <a14:foregroundMark x1="18438" y1="75000" x2="34688" y2="89063"/>
                        <a14:foregroundMark x1="22188" y1="87188" x2="45938" y2="95938"/>
                        <a14:foregroundMark x1="34063" y1="89688" x2="60938" y2="90938"/>
                        <a14:foregroundMark x1="43438" y1="98438" x2="60938" y2="96563"/>
                        <a14:foregroundMark x1="49375" y1="94063" x2="65938" y2="89688"/>
                        <a14:foregroundMark x1="62813" y1="95625" x2="83438" y2="84063"/>
                        <a14:foregroundMark x1="60625" y1="89063" x2="87188" y2="74688"/>
                        <a14:foregroundMark x1="84063" y1="84688" x2="97500" y2="54688"/>
                        <a14:foregroundMark x1="85313" y1="69063" x2="93438" y2="37188"/>
                        <a14:foregroundMark x1="98438" y1="51875" x2="85313" y2="28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127" y="1122363"/>
            <a:ext cx="1901608" cy="19016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85" b="92042" l="3110" r="96831">
                        <a14:foregroundMark x1="27641" y1="60000" x2="37852" y2="14241"/>
                        <a14:foregroundMark x1="40434" y1="70681" x2="49941" y2="19372"/>
                        <a14:foregroundMark x1="32923" y1="60419" x2="45892" y2="13717"/>
                        <a14:foregroundMark x1="25176" y1="46073" x2="37676" y2="12984"/>
                        <a14:foregroundMark x1="28052" y1="30157" x2="38439" y2="12147"/>
                        <a14:foregroundMark x1="43192" y1="73508" x2="51056" y2="36859"/>
                        <a14:foregroundMark x1="29812" y1="75393" x2="41901" y2="54346"/>
                        <a14:foregroundMark x1="32512" y1="79162" x2="46068" y2="67120"/>
                        <a14:foregroundMark x1="27934" y1="79162" x2="27934" y2="79162"/>
                        <a14:foregroundMark x1="29049" y1="80000" x2="34977" y2="74031"/>
                        <a14:foregroundMark x1="35094" y1="78429" x2="36268" y2="81257"/>
                        <a14:foregroundMark x1="37265" y1="75602" x2="39143" y2="83351"/>
                        <a14:foregroundMark x1="27934" y1="77382" x2="27934" y2="77382"/>
                        <a14:foregroundMark x1="27171" y1="80209" x2="27171" y2="80209"/>
                        <a14:foregroundMark x1="8040" y1="35288" x2="12793" y2="23979"/>
                        <a14:foregroundMark x1="65258" y1="70262" x2="65258" y2="70262"/>
                        <a14:foregroundMark x1="65904" y1="67644" x2="65904" y2="67644"/>
                        <a14:foregroundMark x1="65082" y1="72461" x2="65082" y2="72461"/>
                        <a14:foregroundMark x1="66725" y1="70995" x2="66725" y2="70995"/>
                        <a14:foregroundMark x1="67782" y1="70471" x2="67782" y2="70471"/>
                        <a14:foregroundMark x1="67664" y1="67958" x2="67664" y2="67958"/>
                        <a14:foregroundMark x1="66667" y1="69110" x2="66667" y2="69110"/>
                        <a14:foregroundMark x1="67254" y1="72565" x2="67254" y2="72565"/>
                        <a14:foregroundMark x1="69718" y1="70576" x2="69718" y2="70576"/>
                        <a14:foregroundMark x1="69718" y1="67958" x2="69718" y2="67958"/>
                        <a14:foregroundMark x1="68721" y1="70576" x2="68721" y2="70576"/>
                        <a14:foregroundMark x1="69953" y1="73298" x2="69953" y2="73298"/>
                        <a14:foregroundMark x1="68369" y1="72670" x2="68369" y2="72670"/>
                        <a14:foregroundMark x1="68779" y1="68063" x2="68779" y2="68063"/>
                        <a14:foregroundMark x1="66373" y1="78429" x2="66373" y2="78429"/>
                        <a14:foregroundMark x1="65258" y1="76440" x2="65258" y2="76440"/>
                        <a14:foregroundMark x1="52171" y1="51623" x2="52171" y2="51623"/>
                        <a14:backgroundMark x1="67371" y1="72042" x2="67254" y2="68586"/>
                        <a14:backgroundMark x1="69131" y1="72356" x2="69131" y2="68272"/>
                        <a14:backgroundMark x1="66021" y1="66178" x2="66021" y2="66178"/>
                        <a14:backgroundMark x1="66021" y1="68168" x2="66021" y2="68168"/>
                        <a14:backgroundMark x1="66549" y1="70471" x2="66549" y2="70471"/>
                        <a14:backgroundMark x1="68545" y1="69738" x2="68545" y2="69738"/>
                        <a14:backgroundMark x1="68721" y1="68168" x2="68721" y2="68168"/>
                        <a14:backgroundMark x1="65023" y1="70471" x2="65023" y2="70471"/>
                        <a14:backgroundMark x1="65023" y1="69319" x2="65023" y2="69319"/>
                        <a14:backgroundMark x1="65023" y1="69110" x2="65023" y2="69110"/>
                        <a14:backgroundMark x1="67312" y1="68691" x2="67312" y2="68691"/>
                        <a14:backgroundMark x1="68075" y1="69110" x2="68075" y2="69110"/>
                        <a14:backgroundMark x1="67958" y1="69319" x2="67958" y2="69319"/>
                        <a14:backgroundMark x1="67547" y1="72461" x2="67547" y2="72461"/>
                        <a14:backgroundMark x1="67430" y1="73822" x2="67430" y2="73822"/>
                        <a14:backgroundMark x1="66784" y1="69738" x2="66784" y2="69738"/>
                        <a14:backgroundMark x1="72829" y1="71309" x2="72829" y2="71309"/>
                        <a14:backgroundMark x1="72829" y1="71309" x2="72829" y2="71309"/>
                        <a14:backgroundMark x1="69894" y1="68691" x2="69894" y2="68691"/>
                        <a14:backgroundMark x1="69308" y1="67749" x2="69308" y2="67749"/>
                        <a14:backgroundMark x1="69777" y1="67539" x2="69777" y2="67539"/>
                        <a14:backgroundMark x1="69777" y1="68168" x2="69777" y2="68168"/>
                        <a14:backgroundMark x1="67547" y1="67749" x2="67547" y2="67749"/>
                        <a14:backgroundMark x1="67664" y1="68063" x2="67664" y2="68063"/>
                        <a14:backgroundMark x1="65258" y1="70052" x2="65258" y2="72670"/>
                        <a14:backgroundMark x1="66843" y1="71309" x2="67077" y2="72775"/>
                        <a14:backgroundMark x1="68779" y1="70890" x2="68251" y2="73403"/>
                        <a14:backgroundMark x1="69777" y1="70785" x2="69777" y2="70785"/>
                        <a14:backgroundMark x1="65962" y1="67853" x2="65962" y2="67853"/>
                        <a14:backgroundMark x1="66725" y1="69215" x2="66725" y2="69215"/>
                        <a14:backgroundMark x1="67782" y1="70157" x2="67782" y2="70157"/>
                        <a14:backgroundMark x1="66549" y1="71099" x2="66549" y2="71099"/>
                        <a14:backgroundMark x1="67782" y1="70785" x2="67782" y2="70785"/>
                        <a14:backgroundMark x1="66667" y1="71309" x2="66667" y2="71309"/>
                        <a14:backgroundMark x1="65200" y1="76649" x2="65200" y2="76649"/>
                        <a14:backgroundMark x1="66432" y1="78429" x2="66432" y2="78429"/>
                        <a14:backgroundMark x1="66138" y1="78220" x2="66138" y2="78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9459" y="1062999"/>
            <a:ext cx="4270764" cy="23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38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3-02/1676721692_catherineasquithgallery-com-p-zelenii-fon-dlya-prezentatsii-po-khimii-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5" y="-87086"/>
            <a:ext cx="1219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9771" y="522198"/>
            <a:ext cx="78812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№4. Установление стратегических партнерских отношений с дошкольными организациями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49465"/>
              </p:ext>
            </p:extLst>
          </p:nvPr>
        </p:nvGraphicFramePr>
        <p:xfrm>
          <a:off x="1949450" y="1934459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728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3-02/1676721692_catherineasquithgallery-com-p-zelenii-fon-dlya-prezentatsii-po-khimii-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15920F1-8EDC-4852-AA58-5894A45861B5}"/>
              </a:ext>
            </a:extLst>
          </p:cNvPr>
          <p:cNvSpPr txBox="1">
            <a:spLocks/>
          </p:cNvSpPr>
          <p:nvPr/>
        </p:nvSpPr>
        <p:spPr>
          <a:xfrm>
            <a:off x="2152650" y="275772"/>
            <a:ext cx="7886700" cy="10302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подпроекта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«Педагогическая инвестиция»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8843F907-2746-46BF-B8E6-EC3951161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83" y="2309454"/>
            <a:ext cx="1722664" cy="258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A7E1F1-AE71-4196-B456-6E2CD76C2BE5}"/>
              </a:ext>
            </a:extLst>
          </p:cNvPr>
          <p:cNvSpPr txBox="1"/>
          <p:nvPr/>
        </p:nvSpPr>
        <p:spPr>
          <a:xfrm>
            <a:off x="5235978" y="5103545"/>
            <a:ext cx="1382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Кыыдаана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Егоровна 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717C86-A55F-4996-B38C-3C87CFD05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63" y="1851654"/>
            <a:ext cx="1961622" cy="261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AE60F6-BD82-4B9F-8166-F290A35CFF3D}"/>
              </a:ext>
            </a:extLst>
          </p:cNvPr>
          <p:cNvSpPr txBox="1"/>
          <p:nvPr/>
        </p:nvSpPr>
        <p:spPr>
          <a:xfrm>
            <a:off x="2681408" y="4835320"/>
            <a:ext cx="1591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Анна Николаевна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BA20EC-0BCA-4E07-918D-D0675DC9E5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917" y="304143"/>
            <a:ext cx="1916530" cy="2555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919238-1BF3-4B14-82BA-28055DF7D70C}"/>
              </a:ext>
            </a:extLst>
          </p:cNvPr>
          <p:cNvSpPr txBox="1"/>
          <p:nvPr/>
        </p:nvSpPr>
        <p:spPr>
          <a:xfrm>
            <a:off x="10140056" y="3163658"/>
            <a:ext cx="1563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Федорова Алена Николаевна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2078" y="1572002"/>
            <a:ext cx="1856368" cy="278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162" y="390900"/>
            <a:ext cx="1677330" cy="3353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0FDB92-09B0-4D4B-82CE-518270E6543A}"/>
              </a:ext>
            </a:extLst>
          </p:cNvPr>
          <p:cNvSpPr txBox="1"/>
          <p:nvPr/>
        </p:nvSpPr>
        <p:spPr>
          <a:xfrm>
            <a:off x="318477" y="4134889"/>
            <a:ext cx="1419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Харитонова Акулина Ивановна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67901E-E28A-4EAA-A13B-9D275A29871E}"/>
              </a:ext>
            </a:extLst>
          </p:cNvPr>
          <p:cNvSpPr txBox="1"/>
          <p:nvPr/>
        </p:nvSpPr>
        <p:spPr>
          <a:xfrm>
            <a:off x="7751509" y="4622497"/>
            <a:ext cx="1236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Мария Егоровна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3-02/1676721692_catherineasquithgallery-com-p-zelenii-fon-dlya-prezentatsii-po-khimii-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13765" y="280534"/>
            <a:ext cx="8280920" cy="2976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Создание условий для непрерывного профессионального роста,  самоопределения специалистов ДОО через организацию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взаимосотрудничества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форме наставничества с дошкольным отделением ЯПК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b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2537093"/>
            <a:ext cx="79973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3" indent="0" algn="just">
              <a:spcAft>
                <a:spcPts val="0"/>
              </a:spcAft>
              <a:buFont typeface="+mj-lt"/>
              <a:buNone/>
            </a:pPr>
            <a:r>
              <a:rPr lang="ru-RU" sz="2400" b="1" u="sng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Задачи:</a:t>
            </a:r>
          </a:p>
          <a:p>
            <a:pPr marL="265113" lvl="3" indent="0" algn="just">
              <a:spcAft>
                <a:spcPts val="0"/>
              </a:spcAft>
              <a:buFont typeface="+mj-lt"/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1.	Оказание методической помощи специалистам ДОО по приоритетным направлениям дошкольного образования;</a:t>
            </a:r>
          </a:p>
          <a:p>
            <a:pPr marL="265113" lvl="3" indent="0" algn="just">
              <a:spcAft>
                <a:spcPts val="0"/>
              </a:spcAft>
              <a:buFont typeface="+mj-lt"/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2.	Расширение цифровой информационно-коммуникативной среды специалистов ДОО;</a:t>
            </a:r>
          </a:p>
          <a:p>
            <a:pPr marL="265113" lvl="3" indent="0" algn="just">
              <a:spcAft>
                <a:spcPts val="0"/>
              </a:spcAft>
              <a:buFont typeface="+mj-lt"/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3.	Содействие обмену и распространению опыта педагогов ЯПК и ДОО;</a:t>
            </a:r>
          </a:p>
          <a:p>
            <a:pPr marL="265113" lvl="3" indent="0" algn="just">
              <a:spcAft>
                <a:spcPts val="0"/>
              </a:spcAft>
              <a:buFont typeface="+mj-lt"/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4.	Установление стратегических партнерских отношений с дошкольными организациями</a:t>
            </a:r>
          </a:p>
        </p:txBody>
      </p:sp>
    </p:spTree>
    <p:extLst>
      <p:ext uri="{BB962C8B-B14F-4D97-AF65-F5344CB8AC3E}">
        <p14:creationId xmlns:p14="http://schemas.microsoft.com/office/powerpoint/2010/main" val="299574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3-02/1676721692_catherineasquithgallery-com-p-zelenii-fon-dlya-prezentatsii-po-khimii-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4000" y="399620"/>
            <a:ext cx="8779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№1. Оказание методической помощи специалистам ДОО по приоритетным направлениям дошкольного образования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896381" y="1639297"/>
            <a:ext cx="8137978" cy="123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№1. Анкетирование выпускников: характеристика респондентов </a:t>
            </a: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1729648" y="2722312"/>
            <a:ext cx="8053397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приняло участие 91 специалист из ДОО республики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муниципальных районов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Специалисты: заведующие, старшие воспитатели, воспитатели, музыкальные руководители, инструктора физической культуры, ПДО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52,7% - выпускники дошкольного отделения ЯПК</a:t>
            </a:r>
          </a:p>
        </p:txBody>
      </p:sp>
    </p:spTree>
    <p:extLst>
      <p:ext uri="{BB962C8B-B14F-4D97-AF65-F5344CB8AC3E}">
        <p14:creationId xmlns:p14="http://schemas.microsoft.com/office/powerpoint/2010/main" val="77018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3-02/1676721692_catherineasquithgallery-com-p-zelenii-fon-dlya-prezentatsii-po-khimii-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1700270" y="2016309"/>
            <a:ext cx="7939314" cy="34913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67% - испытывают трудности в финансово-правовой грамотности, 36,6% - методического плана, 8,8% - социально-личностные;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73% заинтересованы в обмене педагогическим опытом с коллегами,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51,6% испытывают потребности в методических материалах на якутском языке;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38,5% выразили потребность в консультациях по методическим проблемам, в теоретических материалах по педагогике, психологии ребёнка и методик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7901E-E28A-4EAA-A13B-9D275A29871E}"/>
              </a:ext>
            </a:extLst>
          </p:cNvPr>
          <p:cNvSpPr txBox="1"/>
          <p:nvPr/>
        </p:nvSpPr>
        <p:spPr>
          <a:xfrm>
            <a:off x="1384365" y="665985"/>
            <a:ext cx="815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8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3-02/1676721692_catherineasquithgallery-com-p-zelenii-fon-dlya-prezentatsii-po-khimii-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0114" y="522198"/>
            <a:ext cx="8389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№1. Оказание методической помощи специалистам ДОО по приоритетным направлениям дошкольного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1007" y="2147146"/>
            <a:ext cx="8383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№2: Организация стажировок для младших воспитателей и специалистов ДОО республики по приоритетным направлениям дошкольного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0114" y="3848397"/>
            <a:ext cx="91226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2023-2024 учебном году будут разработаны программы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стажировок для младших воспитателей и специалистов ДОО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по приоритетным направлениям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с учетом требований внедрения ФОП ДО</a:t>
            </a:r>
          </a:p>
        </p:txBody>
      </p:sp>
    </p:spTree>
    <p:extLst>
      <p:ext uri="{BB962C8B-B14F-4D97-AF65-F5344CB8AC3E}">
        <p14:creationId xmlns:p14="http://schemas.microsoft.com/office/powerpoint/2010/main" val="31300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3-02/1676721692_catherineasquithgallery-com-p-zelenii-fon-dlya-prezentatsii-po-khimii-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70743" y="638406"/>
            <a:ext cx="802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№2. Расширение цифровой информационно-коммуникативной среды специалистов ДОО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70743" y="1658685"/>
            <a:ext cx="8244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№1. продвижение виртуального методического центра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Аартык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143" t="4501" r="782" b="40200"/>
          <a:stretch/>
        </p:blipFill>
        <p:spPr>
          <a:xfrm>
            <a:off x="1770743" y="2776249"/>
            <a:ext cx="7488832" cy="2424663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986372" y="5466527"/>
            <a:ext cx="8219256" cy="125273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http://yapk.ru/artik/index.htm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 менеджер: Кыыдаана Егоровна Данилова</a:t>
            </a:r>
          </a:p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сопровождение: Анна Николаевна Попова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5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3-02/1676721692_catherineasquithgallery-com-p-zelenii-fon-dlya-prezentatsii-po-khimii-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32001" y="150811"/>
            <a:ext cx="78232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№1 Мастер-классы педагогов-наставников базовых ОО для студентов 1-2 курсов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514" y="1226856"/>
            <a:ext cx="3642143" cy="2154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154" y="1226856"/>
            <a:ext cx="3895047" cy="2154936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270166"/>
              </p:ext>
            </p:extLst>
          </p:nvPr>
        </p:nvGraphicFramePr>
        <p:xfrm>
          <a:off x="1524000" y="4830457"/>
          <a:ext cx="8784972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4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49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49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66893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№24 «</a:t>
                      </a:r>
                      <a:r>
                        <a:rPr lang="ru-RU" sz="11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Сардаана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№27 «Кораблик»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№86 «Колокольчик»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№26 «</a:t>
                      </a:r>
                      <a:r>
                        <a:rPr lang="ru-RU" sz="11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Кустук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№21 «</a:t>
                      </a:r>
                      <a:r>
                        <a:rPr lang="ru-RU" sz="11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Кэнчээри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№82 «</a:t>
                      </a:r>
                      <a:r>
                        <a:rPr lang="ru-RU" sz="11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Мичээр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Дьячковская В.З.</a:t>
                      </a:r>
                      <a:r>
                        <a:rPr lang="ru-RU" sz="1100" b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b="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 ЦРР «</a:t>
                      </a:r>
                      <a:r>
                        <a:rPr lang="ru-RU" sz="11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Узнавайка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»,</a:t>
                      </a:r>
                      <a:r>
                        <a:rPr lang="ru-RU" sz="1100" b="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выпускница дошкольного отделения 2020 года, финалист городского конкурса «Воспитатель года 2023»,– </a:t>
                      </a:r>
                      <a:endParaRPr lang="ru-RU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479" y="3778690"/>
            <a:ext cx="1062745" cy="10627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9048" y="3768230"/>
            <a:ext cx="864096" cy="8640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2737" y="3768230"/>
            <a:ext cx="812558" cy="8125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0284" y="3758322"/>
            <a:ext cx="946633" cy="9466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8204" y="3794803"/>
            <a:ext cx="910152" cy="9101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7677" y="3741470"/>
            <a:ext cx="949865" cy="9498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86863" y="3830607"/>
            <a:ext cx="823833" cy="8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1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3-02/1676721692_catherineasquithgallery-com-p-zelenii-fon-dlya-prezentatsii-po-khimii-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79550449"/>
              </p:ext>
            </p:extLst>
          </p:nvPr>
        </p:nvGraphicFramePr>
        <p:xfrm>
          <a:off x="1050368" y="397901"/>
          <a:ext cx="9617631" cy="6351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5501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533</Words>
  <Application>Microsoft Office PowerPoint</Application>
  <PresentationFormat>Широкоэкранный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303</dc:creator>
  <cp:lastModifiedBy>113kab</cp:lastModifiedBy>
  <cp:revision>5</cp:revision>
  <dcterms:created xsi:type="dcterms:W3CDTF">2023-09-13T10:09:56Z</dcterms:created>
  <dcterms:modified xsi:type="dcterms:W3CDTF">2023-09-14T01:28:24Z</dcterms:modified>
</cp:coreProperties>
</file>