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5906" autoAdjust="0"/>
  </p:normalViewPr>
  <p:slideViewPr>
    <p:cSldViewPr snapToGrid="0">
      <p:cViewPr varScale="1">
        <p:scale>
          <a:sx n="110" d="100"/>
          <a:sy n="110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26CD05-E838-AFF7-F269-32284A399F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6462" y="2297609"/>
            <a:ext cx="10276514" cy="226278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Проект </a:t>
            </a:r>
            <a:br>
              <a:rPr lang="ru-RU" sz="3600" b="1" dirty="0"/>
            </a:br>
            <a:r>
              <a:rPr lang="ru-RU" sz="3600" b="1" dirty="0"/>
              <a:t>«Система непрерывного профессионального развития педагога «РОСТ»»</a:t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4A33C9A-D829-AEB0-EABB-56B2380429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5382" y="5340520"/>
            <a:ext cx="8915399" cy="112628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0688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EF1D92-F443-B536-539A-617F75084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5BBB5A5-8E42-930F-C8E2-DA00A35A61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8853318"/>
              </p:ext>
            </p:extLst>
          </p:nvPr>
        </p:nvGraphicFramePr>
        <p:xfrm>
          <a:off x="287383" y="155448"/>
          <a:ext cx="11739156" cy="6547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72297">
                  <a:extLst>
                    <a:ext uri="{9D8B030D-6E8A-4147-A177-3AD203B41FA5}">
                      <a16:colId xmlns:a16="http://schemas.microsoft.com/office/drawing/2014/main" val="1895056056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1719484208"/>
                    </a:ext>
                  </a:extLst>
                </a:gridCol>
                <a:gridCol w="5660574">
                  <a:extLst>
                    <a:ext uri="{9D8B030D-6E8A-4147-A177-3AD203B41FA5}">
                      <a16:colId xmlns:a16="http://schemas.microsoft.com/office/drawing/2014/main" val="3776738901"/>
                    </a:ext>
                  </a:extLst>
                </a:gridCol>
              </a:tblGrid>
              <a:tr h="10752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</a:rPr>
                        <a:t>Мероприятие № 8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</a:rPr>
                        <a:t>Конкурс профессионального мастерства «Лучший опыт наставничества»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04" marR="4520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</a:rPr>
                        <a:t>Декабрь 2023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04" marR="4520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</a:rPr>
                        <a:t>- Обобщение лучших практик наставнической работы;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</a:rPr>
                        <a:t>- Выявление лучшего опыта наставничества по разным формам.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04" marR="4520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622251"/>
                  </a:ext>
                </a:extLst>
              </a:tr>
              <a:tr h="13277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</a:rPr>
                        <a:t>Мероприятие №9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</a:rPr>
                        <a:t>Организация семинара для наставляемых выпускников Школьного отделения по итогам первого года профессиональной деятельности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04" marR="4520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effectLst/>
                        </a:rPr>
                        <a:t>Июнь 2024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04" marR="45204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2969895" algn="ctr"/>
                        </a:tabLst>
                      </a:pPr>
                      <a:r>
                        <a:rPr lang="ru-RU" sz="1700" dirty="0">
                          <a:effectLst/>
                        </a:rPr>
                        <a:t>Наставляемый распространяет первый опыт педагогической деятельности, получает компетентную помощь в решении возникших вопросов, касающихся профессиональной компетентности педагога, методики обучения предметов в обучаемых классах на данный период, планирования следующего учебного года.</a:t>
                      </a:r>
                      <a:endParaRPr lang="ru-RU" sz="17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04" marR="45204" marT="0" marB="0"/>
                </a:tc>
                <a:extLst>
                  <a:ext uri="{0D108BD9-81ED-4DB2-BD59-A6C34878D82A}">
                    <a16:rowId xmlns:a16="http://schemas.microsoft.com/office/drawing/2014/main" val="1203131701"/>
                  </a:ext>
                </a:extLst>
              </a:tr>
              <a:tr h="912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</a:rPr>
                        <a:t>Мероприятие №10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</a:rPr>
                        <a:t>проведение рефлексии позитивного опыта и затруднений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04" marR="4520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Июль 2024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04" marR="452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Наставник</a:t>
                      </a:r>
                      <a:r>
                        <a:rPr lang="ru-RU" sz="1700" spc="-5">
                          <a:effectLst/>
                        </a:rPr>
                        <a:t> </a:t>
                      </a:r>
                      <a:r>
                        <a:rPr lang="ru-RU" sz="1700">
                          <a:effectLst/>
                        </a:rPr>
                        <a:t>анализирует</a:t>
                      </a:r>
                      <a:r>
                        <a:rPr lang="ru-RU" sz="1700" spc="-5">
                          <a:effectLst/>
                        </a:rPr>
                        <a:t> </a:t>
                      </a:r>
                      <a:r>
                        <a:rPr lang="ru-RU" sz="1700">
                          <a:effectLst/>
                        </a:rPr>
                        <a:t>эффективность</a:t>
                      </a:r>
                      <a:r>
                        <a:rPr lang="ru-RU" sz="1700" spc="-10">
                          <a:effectLst/>
                        </a:rPr>
                        <a:t> </a:t>
                      </a:r>
                      <a:r>
                        <a:rPr lang="ru-RU" sz="1700">
                          <a:effectLst/>
                        </a:rPr>
                        <a:t>своей работы.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04" marR="45204" marT="0" marB="0"/>
                </a:tc>
                <a:extLst>
                  <a:ext uri="{0D108BD9-81ED-4DB2-BD59-A6C34878D82A}">
                    <a16:rowId xmlns:a16="http://schemas.microsoft.com/office/drawing/2014/main" val="268250401"/>
                  </a:ext>
                </a:extLst>
              </a:tr>
              <a:tr h="571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</a:rPr>
                        <a:t>Мероприятие №11 Подготовка наставником  отчета о реализации программы</a:t>
                      </a:r>
                      <a:r>
                        <a:rPr lang="ru-RU" sz="17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</a:rPr>
                        <a:t>сопровождения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04" marR="4520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Август 2024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04" marR="452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Отчет о реализации программы сопровождения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04" marR="45204" marT="0" marB="0"/>
                </a:tc>
                <a:extLst>
                  <a:ext uri="{0D108BD9-81ED-4DB2-BD59-A6C34878D82A}">
                    <a16:rowId xmlns:a16="http://schemas.microsoft.com/office/drawing/2014/main" val="306819345"/>
                  </a:ext>
                </a:extLst>
              </a:tr>
              <a:tr h="1245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</a:rPr>
                        <a:t>Мероприятие № 12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</a:rPr>
                        <a:t>Реализация перспективных индивидуальных планов самообразования молодых педагогов  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04" marR="4520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В течение года 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04" marR="452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effectLst/>
                        </a:rPr>
                        <a:t>Закрепление в профессии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effectLst/>
                        </a:rPr>
                        <a:t>Определение траектории профессионального роста молодых педагогов 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04" marR="45204" marT="0" marB="0"/>
                </a:tc>
                <a:extLst>
                  <a:ext uri="{0D108BD9-81ED-4DB2-BD59-A6C34878D82A}">
                    <a16:rowId xmlns:a16="http://schemas.microsoft.com/office/drawing/2014/main" val="3312696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3199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60A70F-B556-2187-A89D-CC5BBDFF2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4298" y="214808"/>
            <a:ext cx="9588726" cy="595090"/>
          </a:xfrm>
        </p:spPr>
        <p:txBody>
          <a:bodyPr>
            <a:normAutofit/>
          </a:bodyPr>
          <a:lstStyle/>
          <a:p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Задача 4. Формирование открытого и эффективного сообщества наставников вокруг образовательной организации </a:t>
            </a:r>
            <a:endParaRPr lang="ru-RU" sz="1600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93B06D0E-9D9F-E7A3-83DF-310C70FBED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058027"/>
              </p:ext>
            </p:extLst>
          </p:nvPr>
        </p:nvGraphicFramePr>
        <p:xfrm>
          <a:off x="309154" y="984070"/>
          <a:ext cx="11573691" cy="55819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98572">
                  <a:extLst>
                    <a:ext uri="{9D8B030D-6E8A-4147-A177-3AD203B41FA5}">
                      <a16:colId xmlns:a16="http://schemas.microsoft.com/office/drawing/2014/main" val="4053777848"/>
                    </a:ext>
                  </a:extLst>
                </a:gridCol>
                <a:gridCol w="1184365">
                  <a:extLst>
                    <a:ext uri="{9D8B030D-6E8A-4147-A177-3AD203B41FA5}">
                      <a16:colId xmlns:a16="http://schemas.microsoft.com/office/drawing/2014/main" val="86860903"/>
                    </a:ext>
                  </a:extLst>
                </a:gridCol>
                <a:gridCol w="5490754">
                  <a:extLst>
                    <a:ext uri="{9D8B030D-6E8A-4147-A177-3AD203B41FA5}">
                      <a16:colId xmlns:a16="http://schemas.microsoft.com/office/drawing/2014/main" val="3381089283"/>
                    </a:ext>
                  </a:extLst>
                </a:gridCol>
              </a:tblGrid>
              <a:tr h="6074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Мероприятие № 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Телемост с выпускниками-молодыми специалистами (г. Мирный)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20" marR="4362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Январь 2023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20" marR="4362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Обмен опытом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Профессиональная ориентация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Трудоустройство выпускников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20" marR="4362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099721"/>
                  </a:ext>
                </a:extLst>
              </a:tr>
              <a:tr h="6604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Мероприятие №2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Мастер-классы выпускников Школьного отделения для студентов (стаж до 5 лет)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20" marR="4362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Март 2023 г.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(очно)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20" marR="436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Обеспечение условий для реализации индивидуальной траектории развития молодых педагогических кадров (конкурсы, мастер-классы, семинары, круглый стол …).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20" marR="43620" marT="0" marB="0"/>
                </a:tc>
                <a:extLst>
                  <a:ext uri="{0D108BD9-81ED-4DB2-BD59-A6C34878D82A}">
                    <a16:rowId xmlns:a16="http://schemas.microsoft.com/office/drawing/2014/main" val="2501541602"/>
                  </a:ext>
                </a:extLst>
              </a:tr>
              <a:tr h="6074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Мероприятие №3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Мастер-классы педагогов-наставников базовых ОО для студентов 1-2 курсов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20" marR="4362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Март 2023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20" marR="43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Профессиональная ориентация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20" marR="43620" marT="0" marB="0"/>
                </a:tc>
                <a:extLst>
                  <a:ext uri="{0D108BD9-81ED-4DB2-BD59-A6C34878D82A}">
                    <a16:rowId xmlns:a16="http://schemas.microsoft.com/office/drawing/2014/main" val="4227793033"/>
                  </a:ext>
                </a:extLst>
              </a:tr>
              <a:tr h="741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Мероприятие №4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Мастер-классы выпускников-молодых специалистов для студентов 1 курса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20" marR="4362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Сентябрь 2023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20" marR="43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Обмен опытом молодых педагогов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Профессиональная ориентация студентов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20" marR="43620" marT="0" marB="0"/>
                </a:tc>
                <a:extLst>
                  <a:ext uri="{0D108BD9-81ED-4DB2-BD59-A6C34878D82A}">
                    <a16:rowId xmlns:a16="http://schemas.microsoft.com/office/drawing/2014/main" val="514762563"/>
                  </a:ext>
                </a:extLst>
              </a:tr>
              <a:tr h="554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Мероприятие № 5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Экспертная оценка на смотрах, конкурсах в ДОО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20" marR="4362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В течение года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20" marR="43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Выявление лучших педагогических практик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20" marR="43620" marT="0" marB="0"/>
                </a:tc>
                <a:extLst>
                  <a:ext uri="{0D108BD9-81ED-4DB2-BD59-A6C34878D82A}">
                    <a16:rowId xmlns:a16="http://schemas.microsoft.com/office/drawing/2014/main" val="3476507469"/>
                  </a:ext>
                </a:extLst>
              </a:tr>
              <a:tr h="6074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Мероприятие № 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Участие в деятельности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АМПиР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СПО РС (Я)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20" marR="4362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В течение года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20" marR="43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Личностный и профессиональный рост молодых педагогов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Формирование активной общественной позиции молодых педагогов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20" marR="43620" marT="0" marB="0"/>
                </a:tc>
                <a:extLst>
                  <a:ext uri="{0D108BD9-81ED-4DB2-BD59-A6C34878D82A}">
                    <a16:rowId xmlns:a16="http://schemas.microsoft.com/office/drawing/2014/main" val="3549064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3427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51232B-2101-FE33-BA5B-46680C11B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Актуальность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0782B7-B0C9-3D34-EB9A-4D6F8611D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2514" y="1568741"/>
            <a:ext cx="10888910" cy="4865615"/>
          </a:xfrm>
        </p:spPr>
        <p:txBody>
          <a:bodyPr>
            <a:noAutofit/>
          </a:bodyPr>
          <a:lstStyle/>
          <a:p>
            <a:pPr marR="6985" algn="just">
              <a:lnSpc>
                <a:spcPct val="115000"/>
              </a:lnSpc>
              <a:spcAft>
                <a:spcPts val="1000"/>
              </a:spcAft>
              <a:tabLst>
                <a:tab pos="42037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проекта «Система непрерывного профессионального развития педагога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-РОСТ» определено государственной политикой в области модернизации профессионального образования.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6985" algn="just">
              <a:lnSpc>
                <a:spcPct val="115000"/>
              </a:lnSpc>
              <a:spcAft>
                <a:spcPts val="1000"/>
              </a:spcAft>
              <a:tabLst>
                <a:tab pos="42037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В целях признания особого статуса педагогических работников, в том числе осуществляющих наставническую деятельность, Президент РФ Владимир Путин постановил провести в 2023 году в России Год педагога и наставника. 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6985" algn="just">
              <a:lnSpc>
                <a:spcPct val="115000"/>
              </a:lnSpc>
              <a:spcAft>
                <a:spcPts val="1000"/>
              </a:spcAft>
              <a:tabLst>
                <a:tab pos="42037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В рамках Года Педагога и Наставника в 2023 году запускается проект ЯПК по наставничеству «Система непрерывного профессионального развития педагога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-РОСТ» планируется развитие и популяризация движения наставничества для того, чтобы каждый студент любого курса и молодой выпускник педагогического колледжа мог найти себе на безвозмездной основе наставника по вопросам методики, воспитания, ИКТ технологии, педагогической технологии, нормативной документации педагога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итд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42932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C1FC2C-DF0E-3B6F-3B19-AE2139690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и задачи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400E7B-4D60-360D-B891-D4A3EA249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6404" y="1270233"/>
            <a:ext cx="10737908" cy="4317534"/>
          </a:xfrm>
        </p:spPr>
        <p:txBody>
          <a:bodyPr>
            <a:noAutofit/>
          </a:bodyPr>
          <a:lstStyle/>
          <a:p>
            <a:pPr marR="6985" algn="just">
              <a:lnSpc>
                <a:spcPct val="115000"/>
              </a:lnSpc>
              <a:spcAft>
                <a:spcPts val="1000"/>
              </a:spcAft>
              <a:tabLst>
                <a:tab pos="42037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 создание благоприятных условий для личностного и профессионального развития, выявления и совершенствования способностей и талантов, стимулирования инициативы и творчества обучающихся и сотрудников колледжа, вовлечение в наставнические практики выпускников и работодателей.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6985" algn="just">
              <a:lnSpc>
                <a:spcPct val="115000"/>
              </a:lnSpc>
              <a:spcAft>
                <a:spcPts val="1000"/>
              </a:spcAft>
              <a:tabLst>
                <a:tab pos="42037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Задачи: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6985" lvl="0" indent="-342900" algn="just">
              <a:spcAft>
                <a:spcPts val="0"/>
              </a:spcAft>
              <a:buFont typeface="+mj-lt"/>
              <a:buAutoNum type="arabicPeriod"/>
              <a:tabLst>
                <a:tab pos="42037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 психологически комфортной среды для развития и повышения квалификации педагогов, увеличение числа закрепившихся в профессии педагогических кадров;</a:t>
            </a:r>
          </a:p>
          <a:p>
            <a:pPr marL="342900" marR="6985" lvl="0" indent="-342900" algn="just">
              <a:spcAft>
                <a:spcPts val="0"/>
              </a:spcAft>
              <a:buFont typeface="+mj-lt"/>
              <a:buAutoNum type="arabicPeriod"/>
              <a:tabLst>
                <a:tab pos="42037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 условий для эффективного обмена профессиональным опытом для каждого субъекта образовательной и педагогической деятельности;</a:t>
            </a:r>
          </a:p>
          <a:p>
            <a:pPr marL="342900" marR="6985" lvl="0" indent="-342900" algn="just">
              <a:spcAft>
                <a:spcPts val="0"/>
              </a:spcAft>
              <a:buFont typeface="+mj-lt"/>
              <a:buAutoNum type="arabicPeriod"/>
              <a:tabLst>
                <a:tab pos="42037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Раскрытие личностного, творческого, профессионального потенциала обучающегося, поддержка формирования и реализации индивидуальной образовательной траектории</a:t>
            </a:r>
          </a:p>
          <a:p>
            <a:pPr marL="342900" marR="6985" lvl="0" indent="-342900" algn="just">
              <a:spcAft>
                <a:spcPts val="0"/>
              </a:spcAft>
              <a:buFont typeface="+mj-lt"/>
              <a:buAutoNum type="arabicPeriod"/>
              <a:tabLst>
                <a:tab pos="42037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открытого и эффективного сообщества наставников вокруг образовательной организации.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26132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8291E2-B9F9-0D51-6976-E9F59C4BB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6581" y="137549"/>
            <a:ext cx="9524810" cy="128089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Дорожная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карта реализации проекта «</a:t>
            </a:r>
            <a:r>
              <a:rPr lang="ru-RU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ПрофРОСТ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b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9FD9E288-07C1-C9B9-2D64-F0FC22E839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5215194"/>
              </p:ext>
            </p:extLst>
          </p:nvPr>
        </p:nvGraphicFramePr>
        <p:xfrm>
          <a:off x="209725" y="763399"/>
          <a:ext cx="11702641" cy="59570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392">
                  <a:extLst>
                    <a:ext uri="{9D8B030D-6E8A-4147-A177-3AD203B41FA5}">
                      <a16:colId xmlns:a16="http://schemas.microsoft.com/office/drawing/2014/main" val="3491098924"/>
                    </a:ext>
                  </a:extLst>
                </a:gridCol>
                <a:gridCol w="2332140">
                  <a:extLst>
                    <a:ext uri="{9D8B030D-6E8A-4147-A177-3AD203B41FA5}">
                      <a16:colId xmlns:a16="http://schemas.microsoft.com/office/drawing/2014/main" val="2211162439"/>
                    </a:ext>
                  </a:extLst>
                </a:gridCol>
                <a:gridCol w="7264866">
                  <a:extLst>
                    <a:ext uri="{9D8B030D-6E8A-4147-A177-3AD203B41FA5}">
                      <a16:colId xmlns:a16="http://schemas.microsoft.com/office/drawing/2014/main" val="4017016817"/>
                    </a:ext>
                  </a:extLst>
                </a:gridCol>
                <a:gridCol w="1795243">
                  <a:extLst>
                    <a:ext uri="{9D8B030D-6E8A-4147-A177-3AD203B41FA5}">
                      <a16:colId xmlns:a16="http://schemas.microsoft.com/office/drawing/2014/main" val="3385605524"/>
                    </a:ext>
                  </a:extLst>
                </a:gridCol>
              </a:tblGrid>
              <a:tr h="2961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6" marR="18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этапа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6" marR="18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Содержание деятельности и примерный план мероприятий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6" marR="18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Ответственный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6" marR="18116" marT="0" marB="0"/>
                </a:tc>
                <a:extLst>
                  <a:ext uri="{0D108BD9-81ED-4DB2-BD59-A6C34878D82A}">
                    <a16:rowId xmlns:a16="http://schemas.microsoft.com/office/drawing/2014/main" val="2069046206"/>
                  </a:ext>
                </a:extLst>
              </a:tr>
              <a:tr h="1297545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1.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6" marR="18116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Подготовка условий для реализации системы наставничества: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Подготовка и принятие локальных нормативных правовых актов ГАПОУ РС (Я) «Якутский педагогический колледж им. С.Ф. Гоголева»: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6" marR="1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приказ «Об утверждении положения о системе наставничества педагогических работников в ГАПОУ РС (Я) «Якутский педагогический колледж им. С.Ф. Гоголева» (Приложение 1. Положение о системе наставничества педагогических работников в образовательной организации) 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6" marR="18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Заместитель директора по НМР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6" marR="18116" marT="0" marB="0"/>
                </a:tc>
                <a:extLst>
                  <a:ext uri="{0D108BD9-81ED-4DB2-BD59-A6C34878D82A}">
                    <a16:rowId xmlns:a16="http://schemas.microsoft.com/office/drawing/2014/main" val="3289389668"/>
                  </a:ext>
                </a:extLst>
              </a:tr>
              <a:tr h="9303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приказ(ы) о закреплении наставнических пар/групп с письменного согласия их участников на возложение на них дополнительных обязанностей, связанных с наставнической деятельностью.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6" marR="1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Методист НМО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6" marR="18116" marT="0" marB="0"/>
                </a:tc>
                <a:extLst>
                  <a:ext uri="{0D108BD9-81ED-4DB2-BD59-A6C34878D82A}">
                    <a16:rowId xmlns:a16="http://schemas.microsoft.com/office/drawing/2014/main" val="1495978353"/>
                  </a:ext>
                </a:extLst>
              </a:tr>
              <a:tr h="530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Подготовка и утверждение персонализированных программ наставничества.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6" marR="1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Члены рабочей группы по </a:t>
                      </a:r>
                      <a:r>
                        <a:rPr lang="ru-RU" sz="1200" dirty="0" err="1">
                          <a:effectLst/>
                        </a:rPr>
                        <a:t>подпроектам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6" marR="18116" marT="0" marB="0"/>
                </a:tc>
                <a:extLst>
                  <a:ext uri="{0D108BD9-81ED-4DB2-BD59-A6C34878D82A}">
                    <a16:rowId xmlns:a16="http://schemas.microsoft.com/office/drawing/2014/main" val="978576123"/>
                  </a:ext>
                </a:extLst>
              </a:tr>
              <a:tr h="613324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6" marR="18116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Организационная подготовка реализации проекта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6" marR="1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Приказ «О рабочей группе проекта ПрофРОСТ»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6" marR="1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Заместитель директора по НМР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6" marR="18116" marT="0" marB="0"/>
                </a:tc>
                <a:extLst>
                  <a:ext uri="{0D108BD9-81ED-4DB2-BD59-A6C34878D82A}">
                    <a16:rowId xmlns:a16="http://schemas.microsoft.com/office/drawing/2014/main" val="3745648807"/>
                  </a:ext>
                </a:extLst>
              </a:tr>
              <a:tr h="7629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Разработка подпроектов для наставников по Отделениям (Приложение 2. Подпроекты по Отделениям)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6" marR="1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Члены рабочей группы по </a:t>
                      </a:r>
                      <a:r>
                        <a:rPr lang="ru-RU" sz="1200" dirty="0" err="1">
                          <a:effectLst/>
                        </a:rPr>
                        <a:t>подпроектам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6" marR="18116" marT="0" marB="0"/>
                </a:tc>
                <a:extLst>
                  <a:ext uri="{0D108BD9-81ED-4DB2-BD59-A6C34878D82A}">
                    <a16:rowId xmlns:a16="http://schemas.microsoft.com/office/drawing/2014/main" val="407660523"/>
                  </a:ext>
                </a:extLst>
              </a:tr>
              <a:tr h="76295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6" marR="18116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Формирование банка наставляемых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6" marR="1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 Сбор информации о профессиональных запросах педагогов.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6" marR="1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Члены рабочей группы по </a:t>
                      </a:r>
                      <a:r>
                        <a:rPr lang="ru-RU" sz="1200" dirty="0" err="1">
                          <a:effectLst/>
                        </a:rPr>
                        <a:t>подпроектам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6" marR="18116" marT="0" marB="0"/>
                </a:tc>
                <a:extLst>
                  <a:ext uri="{0D108BD9-81ED-4DB2-BD59-A6C34878D82A}">
                    <a16:rowId xmlns:a16="http://schemas.microsoft.com/office/drawing/2014/main" val="1318297684"/>
                  </a:ext>
                </a:extLst>
              </a:tr>
              <a:tr h="7629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Формирование банка данных наставляемых, обеспечение согласий на сбор и обработку персональных данных.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6" marR="181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Члены рабочей группы по </a:t>
                      </a:r>
                      <a:r>
                        <a:rPr lang="ru-RU" sz="1200" dirty="0" err="1">
                          <a:effectLst/>
                        </a:rPr>
                        <a:t>подпроектам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6" marR="18116" marT="0" marB="0"/>
                </a:tc>
                <a:extLst>
                  <a:ext uri="{0D108BD9-81ED-4DB2-BD59-A6C34878D82A}">
                    <a16:rowId xmlns:a16="http://schemas.microsoft.com/office/drawing/2014/main" val="417444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2189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37B5D0-54E3-69DE-1BB7-518EE40CB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95C2852-1E4F-5AFB-9B91-3FBA1927BB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707591"/>
              </p:ext>
            </p:extLst>
          </p:nvPr>
        </p:nvGraphicFramePr>
        <p:xfrm>
          <a:off x="341152" y="49400"/>
          <a:ext cx="11509695" cy="66465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5076">
                  <a:extLst>
                    <a:ext uri="{9D8B030D-6E8A-4147-A177-3AD203B41FA5}">
                      <a16:colId xmlns:a16="http://schemas.microsoft.com/office/drawing/2014/main" val="1606642774"/>
                    </a:ext>
                  </a:extLst>
                </a:gridCol>
                <a:gridCol w="2424917">
                  <a:extLst>
                    <a:ext uri="{9D8B030D-6E8A-4147-A177-3AD203B41FA5}">
                      <a16:colId xmlns:a16="http://schemas.microsoft.com/office/drawing/2014/main" val="3412646348"/>
                    </a:ext>
                  </a:extLst>
                </a:gridCol>
                <a:gridCol w="6962977">
                  <a:extLst>
                    <a:ext uri="{9D8B030D-6E8A-4147-A177-3AD203B41FA5}">
                      <a16:colId xmlns:a16="http://schemas.microsoft.com/office/drawing/2014/main" val="2010243304"/>
                    </a:ext>
                  </a:extLst>
                </a:gridCol>
                <a:gridCol w="1766725">
                  <a:extLst>
                    <a:ext uri="{9D8B030D-6E8A-4147-A177-3AD203B41FA5}">
                      <a16:colId xmlns:a16="http://schemas.microsoft.com/office/drawing/2014/main" val="2823415999"/>
                    </a:ext>
                  </a:extLst>
                </a:gridCol>
              </a:tblGrid>
              <a:tr h="60549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2" marR="36332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Формирование банка  наставников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2" marR="3633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Формирование банка данных наставников, обеспечение согласий на сбор и обработку персональных данных. 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2" marR="3633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Члены рабочей группы по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подпроектам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2" marR="3633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936684"/>
                  </a:ext>
                </a:extLst>
              </a:tr>
              <a:tr h="18020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Обучение наставников для работы с наставляемыми: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- подготовка методических материалов для сопровождения наставнической деятельности;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- проведение консультаций, организация обмена опытом среди наставников – «установочные сессии» наставников.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2" marR="363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Заместитель директора по НМР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Члены рабочей группы по подпроектам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2" marR="36332" marT="0" marB="0"/>
                </a:tc>
                <a:extLst>
                  <a:ext uri="{0D108BD9-81ED-4DB2-BD59-A6C34878D82A}">
                    <a16:rowId xmlns:a16="http://schemas.microsoft.com/office/drawing/2014/main" val="231569695"/>
                  </a:ext>
                </a:extLst>
              </a:tr>
              <a:tr h="60549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2" marR="36332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Организация и осуществление работы наставнических пар/групп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2" marR="363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Организация психолого-педагогической поддержки наставнического сопровождения (по запросу)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2" marR="363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Члены рабочей группы по подпроектам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2" marR="36332" marT="0" marB="0"/>
                </a:tc>
                <a:extLst>
                  <a:ext uri="{0D108BD9-81ED-4DB2-BD59-A6C34878D82A}">
                    <a16:rowId xmlns:a16="http://schemas.microsoft.com/office/drawing/2014/main" val="3695252013"/>
                  </a:ext>
                </a:extLst>
              </a:tr>
              <a:tr h="6054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Реализация мероприятий подпроектов Отделений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2" marR="363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Члены рабочей группы по </a:t>
                      </a:r>
                      <a:r>
                        <a:rPr lang="ru-RU" sz="1200" dirty="0" err="1">
                          <a:effectLst/>
                        </a:rPr>
                        <a:t>подпроектам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2" marR="36332" marT="0" marB="0"/>
                </a:tc>
                <a:extLst>
                  <a:ext uri="{0D108BD9-81ED-4DB2-BD59-A6C34878D82A}">
                    <a16:rowId xmlns:a16="http://schemas.microsoft.com/office/drawing/2014/main" val="52628113"/>
                  </a:ext>
                </a:extLst>
              </a:tr>
              <a:tr h="605495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2" marR="36332" marT="0" marB="0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Завершение персонализированных программ наставничества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2" marR="363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Проведение  мониторинга качества реализации подпроектов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2" marR="363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Члены рабочей группы по подпроектам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2" marR="36332" marT="0" marB="0"/>
                </a:tc>
                <a:extLst>
                  <a:ext uri="{0D108BD9-81ED-4DB2-BD59-A6C34878D82A}">
                    <a16:rowId xmlns:a16="http://schemas.microsoft.com/office/drawing/2014/main" val="2051445189"/>
                  </a:ext>
                </a:extLst>
              </a:tr>
              <a:tr h="4792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Проведение круглого стола по выявлению лучших практик наставничества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2" marR="363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Заместитель директора по НМР Члены рабочей группы по </a:t>
                      </a:r>
                      <a:r>
                        <a:rPr lang="ru-RU" sz="1200" dirty="0" err="1">
                          <a:effectLst/>
                        </a:rPr>
                        <a:t>подпроектам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2" marR="36332" marT="0" marB="0"/>
                </a:tc>
                <a:extLst>
                  <a:ext uri="{0D108BD9-81ED-4DB2-BD59-A6C34878D82A}">
                    <a16:rowId xmlns:a16="http://schemas.microsoft.com/office/drawing/2014/main" val="2482227916"/>
                  </a:ext>
                </a:extLst>
              </a:tr>
              <a:tr h="6054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Пополнение методической копилки наставнических практик по </a:t>
                      </a:r>
                      <a:r>
                        <a:rPr lang="ru-RU" sz="1400" dirty="0" err="1">
                          <a:effectLst/>
                        </a:rPr>
                        <a:t>подпроектам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2" marR="363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Члены рабочей группы по </a:t>
                      </a:r>
                      <a:r>
                        <a:rPr lang="ru-RU" sz="1200" dirty="0" err="1">
                          <a:effectLst/>
                        </a:rPr>
                        <a:t>подпроектам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2" marR="36332" marT="0" marB="0"/>
                </a:tc>
                <a:extLst>
                  <a:ext uri="{0D108BD9-81ED-4DB2-BD59-A6C34878D82A}">
                    <a16:rowId xmlns:a16="http://schemas.microsoft.com/office/drawing/2014/main" val="181814879"/>
                  </a:ext>
                </a:extLst>
              </a:tr>
              <a:tr h="7063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2" marR="363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Информационная поддержка системы наставничества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2" marR="363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Освещение мероприятий  Дорожной карты осуществляется на всех этапах на сайте образовательной организации и социальных сетях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2" marR="363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Члены рабочей группы по </a:t>
                      </a:r>
                      <a:r>
                        <a:rPr lang="ru-RU" sz="1400" dirty="0" err="1">
                          <a:effectLst/>
                        </a:rPr>
                        <a:t>подпроектам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2" marR="36332" marT="0" marB="0"/>
                </a:tc>
                <a:extLst>
                  <a:ext uri="{0D108BD9-81ED-4DB2-BD59-A6C34878D82A}">
                    <a16:rowId xmlns:a16="http://schemas.microsoft.com/office/drawing/2014/main" val="3587334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800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B89D42-FEBA-7825-D122-817199C9C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3575" y="213050"/>
            <a:ext cx="10503016" cy="894297"/>
          </a:xfrm>
        </p:spPr>
        <p:txBody>
          <a:bodyPr>
            <a:normAutofit fontScale="90000"/>
          </a:bodyPr>
          <a:lstStyle/>
          <a:p>
            <a:r>
              <a:rPr lang="ru-RU" sz="1800" b="1" dirty="0"/>
              <a:t>Задача №1. Создание психологически комфортной среды для развития и повышения квалификации педагогов, увеличение числа закрепившихся в профессии педагогических кадров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1B7379E-3C83-67EE-1BCF-63D674D698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2854698"/>
              </p:ext>
            </p:extLst>
          </p:nvPr>
        </p:nvGraphicFramePr>
        <p:xfrm>
          <a:off x="209725" y="814524"/>
          <a:ext cx="11912606" cy="59954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67966">
                  <a:extLst>
                    <a:ext uri="{9D8B030D-6E8A-4147-A177-3AD203B41FA5}">
                      <a16:colId xmlns:a16="http://schemas.microsoft.com/office/drawing/2014/main" val="3269475460"/>
                    </a:ext>
                  </a:extLst>
                </a:gridCol>
                <a:gridCol w="1166949">
                  <a:extLst>
                    <a:ext uri="{9D8B030D-6E8A-4147-A177-3AD203B41FA5}">
                      <a16:colId xmlns:a16="http://schemas.microsoft.com/office/drawing/2014/main" val="762926557"/>
                    </a:ext>
                  </a:extLst>
                </a:gridCol>
                <a:gridCol w="5477691">
                  <a:extLst>
                    <a:ext uri="{9D8B030D-6E8A-4147-A177-3AD203B41FA5}">
                      <a16:colId xmlns:a16="http://schemas.microsoft.com/office/drawing/2014/main" val="213270768"/>
                    </a:ext>
                  </a:extLst>
                </a:gridCol>
              </a:tblGrid>
              <a:tr h="352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Мероприятие №1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Анкетирование «Трудности адаптации в условиях новой учебной деятельности» для студентов Музыкального отделения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77" marR="17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Конец 1 семестра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77" marR="17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Выявление факторов риска по  адаптации первокурсника Музыкального отделения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77" marR="17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761303"/>
                  </a:ext>
                </a:extLst>
              </a:tr>
              <a:tr h="320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Мероприятие №2 Анкетирование выпускников Дошкольного отделения (педагогический стаж до 3 лет) молодых педагогов ДОО РС (Я)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77" marR="17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Январь 2023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77" marR="175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Определение зоны дискомфорта выпускников, установление образовательных дефицитов выпускников Дошкольного отделения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77" marR="17577" marT="0" marB="0"/>
                </a:tc>
                <a:extLst>
                  <a:ext uri="{0D108BD9-81ED-4DB2-BD59-A6C34878D82A}">
                    <a16:rowId xmlns:a16="http://schemas.microsoft.com/office/drawing/2014/main" val="2827704769"/>
                  </a:ext>
                </a:extLst>
              </a:tr>
              <a:tr h="266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Мероприятие №3 Анкетирование – опрос преподавателей студентами ПДО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77" marR="17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Февраль 2023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77" marR="175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Сбор, анализ, обобщение информации по вопросам применения информационно-коммуникационных технологий преподавателями колледжа в соответствии с рабочим заданием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77" marR="17577" marT="0" marB="0"/>
                </a:tc>
                <a:extLst>
                  <a:ext uri="{0D108BD9-81ED-4DB2-BD59-A6C34878D82A}">
                    <a16:rowId xmlns:a16="http://schemas.microsoft.com/office/drawing/2014/main" val="3750799794"/>
                  </a:ext>
                </a:extLst>
              </a:tr>
              <a:tr h="212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Мероприятие №4 Проведение анкетирования по выявлению запросов наставляемых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77" marR="17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Март 2023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77" marR="175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Выявление запросов наставляемых для составления программы КПК для выпускников Школьного отделения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77" marR="17577" marT="0" marB="0"/>
                </a:tc>
                <a:extLst>
                  <a:ext uri="{0D108BD9-81ED-4DB2-BD59-A6C34878D82A}">
                    <a16:rowId xmlns:a16="http://schemas.microsoft.com/office/drawing/2014/main" val="2071003425"/>
                  </a:ext>
                </a:extLst>
              </a:tr>
              <a:tr h="719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Мероприятие №5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Цикл проблемных семинаров для молодых педагогов по темам:</a:t>
                      </a:r>
                    </a:p>
                    <a:p>
                      <a:pPr marL="342900" marR="2159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«Я иду на открытый урок»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«Учитель- ученик- родитель» (Решение 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</a:rPr>
                        <a:t>педситуаций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Работа с одаренными детьми «Готовимся к олимпиадам»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77" marR="17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 Март 2023 г.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 Апрель 2023 г.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 Сентябрь 2023 г.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(очно-дистанционно) 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77" marR="175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Создание виртуального банка методических идей, разработок Школьного отделения в помощь молодым учителям.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77" marR="17577" marT="0" marB="0"/>
                </a:tc>
                <a:extLst>
                  <a:ext uri="{0D108BD9-81ED-4DB2-BD59-A6C34878D82A}">
                    <a16:rowId xmlns:a16="http://schemas.microsoft.com/office/drawing/2014/main" val="985178762"/>
                  </a:ext>
                </a:extLst>
              </a:tr>
              <a:tr h="210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Мероприятие №6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Рабочее совещание наставников (рабочей группы) для подготовки КПК для выпускников ШО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77" marR="17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март – май 2023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77" marR="17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- Формирование базы данных наставников для проведения курсов повышения квалификации выпускникам текущего года;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ru-RU" sz="1000" dirty="0">
                          <a:effectLst/>
                        </a:rPr>
                        <a:t>разработка программы КПК;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ru-RU" sz="1000" dirty="0">
                          <a:effectLst/>
                        </a:rPr>
                        <a:t>- разработка плана реализации проекта.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77" marR="17577" marT="0" marB="0"/>
                </a:tc>
                <a:extLst>
                  <a:ext uri="{0D108BD9-81ED-4DB2-BD59-A6C34878D82A}">
                    <a16:rowId xmlns:a16="http://schemas.microsoft.com/office/drawing/2014/main" val="853934915"/>
                  </a:ext>
                </a:extLst>
              </a:tr>
              <a:tr h="5356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Мероприятие №7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КПК для выпускников ШО 2023 года «Особенности реализации ФГОС НОО нового поколения» (1-й этап)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77" marR="17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Июнь 2023 г.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(очно)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77" marR="175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- внедрение единых подходов к структуре и содержанию сопровождения молодых педагогических кадров, учитывающих актуальные требования ФГОС НОО и профессионального стандарта "Педагог (педагогическая деятельность в сфере начального общего образования) (учитель), а также развитие </a:t>
                      </a:r>
                      <a:r>
                        <a:rPr lang="ru-RU" sz="1000" dirty="0" err="1">
                          <a:effectLst/>
                        </a:rPr>
                        <a:t>метакомпетенций</a:t>
                      </a:r>
                      <a:r>
                        <a:rPr lang="ru-RU" sz="1000" dirty="0">
                          <a:effectLst/>
                        </a:rPr>
                        <a:t> на начальном этапе профессионального становления;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77" marR="17577" marT="0" marB="0"/>
                </a:tc>
                <a:extLst>
                  <a:ext uri="{0D108BD9-81ED-4DB2-BD59-A6C34878D82A}">
                    <a16:rowId xmlns:a16="http://schemas.microsoft.com/office/drawing/2014/main" val="209983087"/>
                  </a:ext>
                </a:extLst>
              </a:tr>
              <a:tr h="406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Мероприятие №8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Организация стажировок для младших воспитателей и специалистов ДОО республики по приоритетным направлениям дошкольного образования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77" marR="17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2-3 раза в год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77" marR="17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Повышение квалификации специалистов ДОО РС (Я)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77" marR="17577" marT="0" marB="0"/>
                </a:tc>
                <a:extLst>
                  <a:ext uri="{0D108BD9-81ED-4DB2-BD59-A6C34878D82A}">
                    <a16:rowId xmlns:a16="http://schemas.microsoft.com/office/drawing/2014/main" val="416793439"/>
                  </a:ext>
                </a:extLst>
              </a:tr>
              <a:tr h="2447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Мероприятие № 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Психологический тренинг для молодых педагогов Колледжа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77" marR="1757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По запросу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77" marR="17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Создание комфортной психологической среды в Колледже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77" marR="17577" marT="0" marB="0"/>
                </a:tc>
                <a:extLst>
                  <a:ext uri="{0D108BD9-81ED-4DB2-BD59-A6C34878D82A}">
                    <a16:rowId xmlns:a16="http://schemas.microsoft.com/office/drawing/2014/main" val="340229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482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B06AD8-3C5F-15F9-640C-782DF1514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34130"/>
          </a:xfrm>
        </p:spPr>
        <p:txBody>
          <a:bodyPr>
            <a:noAutofit/>
          </a:bodyPr>
          <a:lstStyle/>
          <a:p>
            <a:r>
              <a:rPr lang="ru-RU" sz="1600" b="1" dirty="0"/>
              <a:t>Задача №2. Создание условий для эффективного обмена профессиональным опытом для каждого субъекта образовательной и педагогической деятельности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C535996-D22A-3A53-CEA1-5DEE62AEC7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1351976"/>
              </p:ext>
            </p:extLst>
          </p:nvPr>
        </p:nvGraphicFramePr>
        <p:xfrm>
          <a:off x="217715" y="1158240"/>
          <a:ext cx="11808822" cy="54821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98422">
                  <a:extLst>
                    <a:ext uri="{9D8B030D-6E8A-4147-A177-3AD203B41FA5}">
                      <a16:colId xmlns:a16="http://schemas.microsoft.com/office/drawing/2014/main" val="1347128889"/>
                    </a:ext>
                  </a:extLst>
                </a:gridCol>
                <a:gridCol w="1367246">
                  <a:extLst>
                    <a:ext uri="{9D8B030D-6E8A-4147-A177-3AD203B41FA5}">
                      <a16:colId xmlns:a16="http://schemas.microsoft.com/office/drawing/2014/main" val="3634420524"/>
                    </a:ext>
                  </a:extLst>
                </a:gridCol>
                <a:gridCol w="5643154">
                  <a:extLst>
                    <a:ext uri="{9D8B030D-6E8A-4147-A177-3AD203B41FA5}">
                      <a16:colId xmlns:a16="http://schemas.microsoft.com/office/drawing/2014/main" val="889301917"/>
                    </a:ext>
                  </a:extLst>
                </a:gridCol>
              </a:tblGrid>
              <a:tr h="4293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Мероприятие №1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Встречи молодых учителей со студентами Школьного отделения «Личностно-профессиональные компетенции учителя начальных классов»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089" marR="1408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Февраль 2023 г. (очно-дистанционные)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Форсайт-сессия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089" marR="1408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- внедрение единых подходов к структуре и содержанию сопровождения молодых педагогических кадров, учитывающих актуальные требования ФГОС НОО и профессионального стандарта "Педагог (педагогическая деятельность в сфере начального общего образования) (учитель), а также развитие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метакомпетенций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на начальном этапе профессионального становления;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089" marR="1408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562900"/>
                  </a:ext>
                </a:extLst>
              </a:tr>
              <a:tr h="498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Мероприятие №2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Круглый стол с преподавателей Школьного отделения с выпускниками ШО,  молодыми учителями со стажем до 3 лет, «Особенности реализации обновленного ФГОС НОО»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089" marR="1408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Февраль 2023 г.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(очно)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089" marR="140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- внедрение системы методической поддержки молодых педагогических кадров, обеспечивающей профессиональное развитие, качество результатов их педагогической деятельности в соответствии с требованиями ФГОС НОО;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- создание виртуального банка методических идей, разработок Школьного отделения в помощь молодым учителям.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089" marR="14089" marT="0" marB="0"/>
                </a:tc>
                <a:extLst>
                  <a:ext uri="{0D108BD9-81ED-4DB2-BD59-A6C34878D82A}">
                    <a16:rowId xmlns:a16="http://schemas.microsoft.com/office/drawing/2014/main" val="525268189"/>
                  </a:ext>
                </a:extLst>
              </a:tr>
              <a:tr h="248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Мероприятие № 3 Круглый стол студентов выпускных курсов Дошкольного отделения  с выпускниками-молодыми специалистами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089" marR="1408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Февраль 2023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089" marR="140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Обмен опытом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Профессиональная ориентация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Трудоустройство выпускников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089" marR="14089" marT="0" marB="0"/>
                </a:tc>
                <a:extLst>
                  <a:ext uri="{0D108BD9-81ED-4DB2-BD59-A6C34878D82A}">
                    <a16:rowId xmlns:a16="http://schemas.microsoft.com/office/drawing/2014/main" val="3746386509"/>
                  </a:ext>
                </a:extLst>
              </a:tr>
              <a:tr h="438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Мероприятие №4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Поиск и обработка информации, необходимой для проведения мастер-классов студентов ПДО в соответствии с рабочим заданием, размещение информации и проведение мастер-классов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089" marR="1408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Февраль 2023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089" marR="140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Применять различные методы поиска информации в информационно-телекоммуникационной сети «Интернет»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089" marR="14089" marT="0" marB="0"/>
                </a:tc>
                <a:extLst>
                  <a:ext uri="{0D108BD9-81ED-4DB2-BD59-A6C34878D82A}">
                    <a16:rowId xmlns:a16="http://schemas.microsoft.com/office/drawing/2014/main" val="1828347692"/>
                  </a:ext>
                </a:extLst>
              </a:tr>
              <a:tr h="170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Мероприятие №5 Мастер-классы студентов ПДО по образовательным платформам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089" marR="1408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Февраль - май 2023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089" marR="14089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Объяснение и демонстрация алгоритма применения информационно-коммуникационных технологий, передача информации о цифровых сервисах, доступных через информационно-телекоммуникационную сеть «Интернет»</a:t>
                      </a:r>
                    </a:p>
                  </a:txBody>
                  <a:tcPr marL="14089" marR="14089" marT="0" marB="0"/>
                </a:tc>
                <a:extLst>
                  <a:ext uri="{0D108BD9-81ED-4DB2-BD59-A6C34878D82A}">
                    <a16:rowId xmlns:a16="http://schemas.microsoft.com/office/drawing/2014/main" val="3342328485"/>
                  </a:ext>
                </a:extLst>
              </a:tr>
              <a:tr h="268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Мероприятие №6 Создание банка видеоматериалов по цифровым технологиям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089" marR="1408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Февраль - май 2023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089" marR="1408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91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764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FCEBB6-FACE-1214-0941-2ABADE0E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87D88E6-07D9-EF29-92D6-B801331566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0205354"/>
              </p:ext>
            </p:extLst>
          </p:nvPr>
        </p:nvGraphicFramePr>
        <p:xfrm>
          <a:off x="182881" y="95796"/>
          <a:ext cx="11922036" cy="67136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25736">
                  <a:extLst>
                    <a:ext uri="{9D8B030D-6E8A-4147-A177-3AD203B41FA5}">
                      <a16:colId xmlns:a16="http://schemas.microsoft.com/office/drawing/2014/main" val="1026141925"/>
                    </a:ext>
                  </a:extLst>
                </a:gridCol>
                <a:gridCol w="1532709">
                  <a:extLst>
                    <a:ext uri="{9D8B030D-6E8A-4147-A177-3AD203B41FA5}">
                      <a16:colId xmlns:a16="http://schemas.microsoft.com/office/drawing/2014/main" val="3217580146"/>
                    </a:ext>
                  </a:extLst>
                </a:gridCol>
                <a:gridCol w="4763591">
                  <a:extLst>
                    <a:ext uri="{9D8B030D-6E8A-4147-A177-3AD203B41FA5}">
                      <a16:colId xmlns:a16="http://schemas.microsoft.com/office/drawing/2014/main" val="3464750670"/>
                    </a:ext>
                  </a:extLst>
                </a:gridCol>
              </a:tblGrid>
              <a:tr h="10568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Мероприятие № 7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Проведение открытых уроков в рамках «Школы молодого педагога»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55" marR="3085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Февраль 2023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55" marR="3085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Создание банка данных методических разработок молодых педагогов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Выявление профессиональных дефицитов и оказание индивидуальной консультации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55" marR="3085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522627"/>
                  </a:ext>
                </a:extLst>
              </a:tr>
              <a:tr h="5821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Мероприятие № 8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Посещение занятий наставников молодыми педагогами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55" marR="3085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Октябрь 2023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55" marR="308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55" marR="30855" marT="0" marB="0"/>
                </a:tc>
                <a:extLst>
                  <a:ext uri="{0D108BD9-81ED-4DB2-BD59-A6C34878D82A}">
                    <a16:rowId xmlns:a16="http://schemas.microsoft.com/office/drawing/2014/main" val="1658186186"/>
                  </a:ext>
                </a:extLst>
              </a:tr>
              <a:tr h="8194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Мероприятие №9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Семинар «Преимущества использования цифровых технологий в современном процессе обучения»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55" marR="3085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В течение года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55" marR="30855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Организация групповых и массовых мероприятий по развитию цифровой грамотности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55" marR="30855" marT="0" marB="0"/>
                </a:tc>
                <a:extLst>
                  <a:ext uri="{0D108BD9-81ED-4DB2-BD59-A6C34878D82A}">
                    <a16:rowId xmlns:a16="http://schemas.microsoft.com/office/drawing/2014/main" val="2832500169"/>
                  </a:ext>
                </a:extLst>
              </a:tr>
              <a:tr h="5821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Мероприятие №10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курсы повышения квалификации учителей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55" marR="3085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086704"/>
                  </a:ext>
                </a:extLst>
              </a:tr>
              <a:tr h="5821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Мероприятие №11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Освоение элективного курса – «Внеурочная деятельность»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55" marR="3085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В течение года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55" marR="308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Осознание первокурсника себя студентом Музыкального отделения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55" marR="30855" marT="0" marB="0"/>
                </a:tc>
                <a:extLst>
                  <a:ext uri="{0D108BD9-81ED-4DB2-BD59-A6C34878D82A}">
                    <a16:rowId xmlns:a16="http://schemas.microsoft.com/office/drawing/2014/main" val="2850135305"/>
                  </a:ext>
                </a:extLst>
              </a:tr>
              <a:tr h="5821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Мероприятие №12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Занятия по музыкальным видам деятельности по группам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55" marR="3085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В течение года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55" marR="308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Реализация индивидуального  проекта студентов Музыкального отделения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55" marR="30855" marT="0" marB="0"/>
                </a:tc>
                <a:extLst>
                  <a:ext uri="{0D108BD9-81ED-4DB2-BD59-A6C34878D82A}">
                    <a16:rowId xmlns:a16="http://schemas.microsoft.com/office/drawing/2014/main" val="1396779492"/>
                  </a:ext>
                </a:extLst>
              </a:tr>
              <a:tr h="9423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Мероприятие № 13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Семинары-практикумы в ДОО по современным проблемам дошкольного образования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55" marR="3085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В течение года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55" marR="308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Обмен опытом преподавателей и педагогов национальных групп ДОО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55" marR="30855" marT="0" marB="0"/>
                </a:tc>
                <a:extLst>
                  <a:ext uri="{0D108BD9-81ED-4DB2-BD59-A6C34878D82A}">
                    <a16:rowId xmlns:a16="http://schemas.microsoft.com/office/drawing/2014/main" val="3016235257"/>
                  </a:ext>
                </a:extLst>
              </a:tr>
              <a:tr h="13931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Мероприятие №14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Проведение методических, обучающих семинаров для молодых педагогов Колледжа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55" marR="3085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В течение года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55" marR="308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Развитие профессиональных компетенций молодых педагогов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Закрепление в профессии молодых педагогов Колледжа </a:t>
                      </a:r>
                    </a:p>
                  </a:txBody>
                  <a:tcPr marL="30855" marR="30855" marT="0" marB="0"/>
                </a:tc>
                <a:extLst>
                  <a:ext uri="{0D108BD9-81ED-4DB2-BD59-A6C34878D82A}">
                    <a16:rowId xmlns:a16="http://schemas.microsoft.com/office/drawing/2014/main" val="1668683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3955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2AAF86-A844-5FCE-2D56-109EF7A63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23" y="73014"/>
            <a:ext cx="9762898" cy="821513"/>
          </a:xfrm>
        </p:spPr>
        <p:txBody>
          <a:bodyPr>
            <a:normAutofit fontScale="90000"/>
          </a:bodyPr>
          <a:lstStyle/>
          <a:p>
            <a:r>
              <a:rPr lang="ru-RU" sz="1600" b="1" dirty="0"/>
              <a:t>Задача 3. Раскрытие личностного, творческого, профессионального потенциала обучающегося, поддержка формирования и реализации индивидуальной образовательной траектории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ED05144-161B-C897-B53F-CCD6F51A40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0923482"/>
              </p:ext>
            </p:extLst>
          </p:nvPr>
        </p:nvGraphicFramePr>
        <p:xfrm>
          <a:off x="209006" y="567126"/>
          <a:ext cx="11861074" cy="6217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86533">
                  <a:extLst>
                    <a:ext uri="{9D8B030D-6E8A-4147-A177-3AD203B41FA5}">
                      <a16:colId xmlns:a16="http://schemas.microsoft.com/office/drawing/2014/main" val="1838637070"/>
                    </a:ext>
                  </a:extLst>
                </a:gridCol>
                <a:gridCol w="1435814">
                  <a:extLst>
                    <a:ext uri="{9D8B030D-6E8A-4147-A177-3AD203B41FA5}">
                      <a16:colId xmlns:a16="http://schemas.microsoft.com/office/drawing/2014/main" val="3842433570"/>
                    </a:ext>
                  </a:extLst>
                </a:gridCol>
                <a:gridCol w="5038727">
                  <a:extLst>
                    <a:ext uri="{9D8B030D-6E8A-4147-A177-3AD203B41FA5}">
                      <a16:colId xmlns:a16="http://schemas.microsoft.com/office/drawing/2014/main" val="3659186168"/>
                    </a:ext>
                  </a:extLst>
                </a:gridCol>
              </a:tblGrid>
              <a:tr h="4886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Мероприятие №1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Педагогический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батл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между студентами-выпускниками Школьного отделения и выпускниками ШО,   молодыми учителями «Я – профессионал»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35" marR="160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Апрель 2023 г.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(очно)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Диспут-дискуссия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35" marR="160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- внедрение единых подходов к структуре и содержанию сопровождения молодых педагогических кадров, учитывающих актуальные требования ФГОС НОО и профессионального стандарта «Педагог (педагогическая деятельность в сфере начального общего образования) (учитель), а также развитие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метакомпетенций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на начальном этапе профессионального становления;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35" marR="160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801508"/>
                  </a:ext>
                </a:extLst>
              </a:tr>
              <a:tr h="2919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Мероприятие №2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Республиканская студенческая научно-практическая конференция «Мое призвание педагог»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35" marR="160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Апрель 2023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35" marR="160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Развитие способности  к  исследовательскому  типу  мышления,  активизация личностной  позиции  обучающегося  в  образовательном  процессе  на  основе приобретения субъективно новых знаний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35" marR="16035" marT="0" marB="0"/>
                </a:tc>
                <a:extLst>
                  <a:ext uri="{0D108BD9-81ED-4DB2-BD59-A6C34878D82A}">
                    <a16:rowId xmlns:a16="http://schemas.microsoft.com/office/drawing/2014/main" val="334247578"/>
                  </a:ext>
                </a:extLst>
              </a:tr>
              <a:tr h="1741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Мероприятие №3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Проектная работа обучающихся ЯПК 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35" marR="160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Апрель 2023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35" marR="160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Конкурс проектов среди студентов Дошкольного отделения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35" marR="16035" marT="0" marB="0"/>
                </a:tc>
                <a:extLst>
                  <a:ext uri="{0D108BD9-81ED-4DB2-BD59-A6C34878D82A}">
                    <a16:rowId xmlns:a16="http://schemas.microsoft.com/office/drawing/2014/main" val="274809278"/>
                  </a:ext>
                </a:extLst>
              </a:tr>
              <a:tr h="469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Мероприятие №4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Проектирование профессиональной образовательной программы, включая планируемые результаты ее освоения, оценочные материалы, учебные планы, рабочие программы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35" marR="160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Май 2023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35" marR="160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ООП специальности 44.02.01 «Дошкольное образование»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35" marR="16035" marT="0" marB="0"/>
                </a:tc>
                <a:extLst>
                  <a:ext uri="{0D108BD9-81ED-4DB2-BD59-A6C34878D82A}">
                    <a16:rowId xmlns:a16="http://schemas.microsoft.com/office/drawing/2014/main" val="321339670"/>
                  </a:ext>
                </a:extLst>
              </a:tr>
              <a:tr h="2724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Мероприятие №5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Разработка и реализация программ практик, формирование планируемых результатов их прохождения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35" marR="160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Май 2023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35" marR="160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ООП специальности 44.02.01 «Дошкольное образование»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35" marR="16035" marT="0" marB="0"/>
                </a:tc>
                <a:extLst>
                  <a:ext uri="{0D108BD9-81ED-4DB2-BD59-A6C34878D82A}">
                    <a16:rowId xmlns:a16="http://schemas.microsoft.com/office/drawing/2014/main" val="3400733452"/>
                  </a:ext>
                </a:extLst>
              </a:tr>
              <a:tr h="3216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Мероприятие №6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Конкурс молодых учителей начальных классов, наставляемых преподавателями Школьного отделения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35" marR="160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Октябрь 2023 г.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(очно)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35" marR="160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обеспечение условий для реализации индивидуальной траектории развития молодых педагогических кадров (конкурсы, мастер-классы, семинары, круглый стол …).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35" marR="16035" marT="0" marB="0"/>
                </a:tc>
                <a:extLst>
                  <a:ext uri="{0D108BD9-81ED-4DB2-BD59-A6C34878D82A}">
                    <a16:rowId xmlns:a16="http://schemas.microsoft.com/office/drawing/2014/main" val="188605905"/>
                  </a:ext>
                </a:extLst>
              </a:tr>
              <a:tr h="4199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Мероприятие №7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Конкурс среди выпускников ЯПК-молодых специалистов ДОО РС (Я) «Ступени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педмастерства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» (традиционный, каждые 2 года) под эгидой МО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иН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РС (Я)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35" marR="160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Ноябрь 2023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35" marR="160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Обмен передовым педагогическим опытом специалистов ДОО РС (Я)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35" marR="16035" marT="0" marB="0"/>
                </a:tc>
                <a:extLst>
                  <a:ext uri="{0D108BD9-81ED-4DB2-BD59-A6C34878D82A}">
                    <a16:rowId xmlns:a16="http://schemas.microsoft.com/office/drawing/2014/main" val="3148538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94506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299</TotalTime>
  <Words>1981</Words>
  <Application>Microsoft Office PowerPoint</Application>
  <PresentationFormat>Широкоэкранный</PresentationFormat>
  <Paragraphs>257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 3</vt:lpstr>
      <vt:lpstr>Легкий дым</vt:lpstr>
      <vt:lpstr>Проект  «Система непрерывного профессионального развития педагога «РОСТ»» </vt:lpstr>
      <vt:lpstr>Актуальность</vt:lpstr>
      <vt:lpstr>Цель и задачи</vt:lpstr>
      <vt:lpstr>Дорожная карта реализации проекта «ПрофРОСТ» </vt:lpstr>
      <vt:lpstr>Презентация PowerPoint</vt:lpstr>
      <vt:lpstr>Задача №1. Создание психологически комфортной среды для развития и повышения квалификации педагогов, увеличение числа закрепившихся в профессии педагогических кадров</vt:lpstr>
      <vt:lpstr>Задача №2. Создание условий для эффективного обмена профессиональным опытом для каждого субъекта образовательной и педагогической деятельности</vt:lpstr>
      <vt:lpstr>Презентация PowerPoint</vt:lpstr>
      <vt:lpstr>Задача 3. Раскрытие личностного, творческого, профессионального потенциала обучающегося, поддержка формирования и реализации индивидуальной образовательной траектории</vt:lpstr>
      <vt:lpstr>Презентация PowerPoint</vt:lpstr>
      <vt:lpstr>Задача 4. Формирование открытого и эффективного сообщества наставников вокруг образовательной организации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«Система непрерывного профессионального развития педагога «РОСТ»» </dc:title>
  <dc:creator>113kab</dc:creator>
  <cp:lastModifiedBy>113kab</cp:lastModifiedBy>
  <cp:revision>2</cp:revision>
  <dcterms:created xsi:type="dcterms:W3CDTF">2023-02-28T07:38:01Z</dcterms:created>
  <dcterms:modified xsi:type="dcterms:W3CDTF">2023-03-01T05:04:51Z</dcterms:modified>
</cp:coreProperties>
</file>