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  <p:sldMasterId id="2147483650" r:id="rId6"/>
    <p:sldMasterId id="2147483653" r:id="rId7"/>
    <p:sldMasterId id="2147483655" r:id="rId8"/>
    <p:sldMasterId id="2147483656" r:id="rId9"/>
    <p:sldMasterId id="2147483657" r:id="rId10"/>
    <p:sldMasterId id="2147483660" r:id="rId11"/>
  </p:sldMasterIdLst>
  <p:notesMasterIdLst>
    <p:notesMasterId r:id="rId12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</p:sldIdLst>
  <p:sldSz cy="514825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61">
          <p15:clr>
            <a:srgbClr val="A4A3A4"/>
          </p15:clr>
        </p15:guide>
        <p15:guide id="2" pos="340">
          <p15:clr>
            <a:srgbClr val="A4A3A4"/>
          </p15:clr>
        </p15:guide>
        <p15:guide id="3" orient="horz" pos="3028">
          <p15:clr>
            <a:srgbClr val="A4A3A4"/>
          </p15:clr>
        </p15:guide>
        <p15:guide id="4" pos="551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30" roundtripDataSignature="AMtx7mjgIesQSRntC52zeSGVWugOEl00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2736853-2ED4-4648-9F9F-22AF5CA470B4}">
  <a:tblStyle styleId="{62736853-2ED4-4648-9F9F-22AF5CA470B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32630A54-45B0-458C-BB64-FF0EB8B9D6C6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61" orient="horz"/>
        <p:guide pos="340"/>
        <p:guide pos="3028" orient="horz"/>
        <p:guide pos="5511"/>
        <p:guide pos="272" orient="horz"/>
        <p:guide pos="2971" orient="horz"/>
        <p:guide pos="930" orient="horz"/>
        <p:guide pos="1337" orient="horz"/>
        <p:guide pos="2086" orient="horz"/>
        <p:guide pos="2331"/>
        <p:guide pos="726"/>
        <p:guide pos="875"/>
        <p:guide pos="1260"/>
        <p:guide pos="1410"/>
        <p:guide pos="1796"/>
        <p:guide pos="1944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8.xml"/><Relationship Id="rId22" Type="http://schemas.openxmlformats.org/officeDocument/2006/relationships/slide" Target="slides/slide10.xml"/><Relationship Id="rId21" Type="http://schemas.openxmlformats.org/officeDocument/2006/relationships/slide" Target="slides/slide9.xml"/><Relationship Id="rId24" Type="http://schemas.openxmlformats.org/officeDocument/2006/relationships/slide" Target="slides/slide12.xml"/><Relationship Id="rId23" Type="http://schemas.openxmlformats.org/officeDocument/2006/relationships/slide" Target="slides/slide11.xml"/><Relationship Id="rId1" Type="http://schemas.openxmlformats.org/officeDocument/2006/relationships/theme" Target="theme/theme7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14.xml"/><Relationship Id="rId25" Type="http://schemas.openxmlformats.org/officeDocument/2006/relationships/slide" Target="slides/slide13.xml"/><Relationship Id="rId28" Type="http://schemas.openxmlformats.org/officeDocument/2006/relationships/slide" Target="slides/slide16.xml"/><Relationship Id="rId27" Type="http://schemas.openxmlformats.org/officeDocument/2006/relationships/slide" Target="slides/slide15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7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0" Type="http://customschemas.google.com/relationships/presentationmetadata" Target="metadata"/><Relationship Id="rId11" Type="http://schemas.openxmlformats.org/officeDocument/2006/relationships/slideMaster" Target="slideMasters/slideMaster7.xml"/><Relationship Id="rId10" Type="http://schemas.openxmlformats.org/officeDocument/2006/relationships/slideMaster" Target="slideMasters/slideMaster6.xml"/><Relationship Id="rId13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5" Type="http://schemas.openxmlformats.org/officeDocument/2006/relationships/slide" Target="slides/slide3.xml"/><Relationship Id="rId14" Type="http://schemas.openxmlformats.org/officeDocument/2006/relationships/slide" Target="slides/slide2.xml"/><Relationship Id="rId17" Type="http://schemas.openxmlformats.org/officeDocument/2006/relationships/slide" Target="slides/slide5.xml"/><Relationship Id="rId16" Type="http://schemas.openxmlformats.org/officeDocument/2006/relationships/slide" Target="slides/slide4.xml"/><Relationship Id="rId19" Type="http://schemas.openxmlformats.org/officeDocument/2006/relationships/slide" Target="slides/slide7.xml"/><Relationship Id="rId18" Type="http://schemas.openxmlformats.org/officeDocument/2006/relationships/slide" Target="slides/slide6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0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1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2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3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5" name="Google Shape;25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5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6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7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2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3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7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8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/>
          <p:nvPr>
            <p:ph idx="2" type="sldImg"/>
          </p:nvPr>
        </p:nvSpPr>
        <p:spPr>
          <a:xfrm>
            <a:off x="384175" y="685800"/>
            <a:ext cx="60896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>
  <p:cSld name="Титульный слайд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/>
          <p:nvPr>
            <p:ph type="title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1F43"/>
              </a:buClr>
              <a:buSzPts val="2700"/>
              <a:buFont typeface="Arial"/>
              <a:buNone/>
              <a:defRPr b="1" i="0" sz="2700" u="none" cap="none" strike="noStrike">
                <a:solidFill>
                  <a:srgbClr val="031F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9"/>
          <p:cNvSpPr txBox="1"/>
          <p:nvPr>
            <p:ph idx="1" type="body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idx="2" type="body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3" type="body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 картинка">
  <p:cSld name="Текст картинка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1"/>
          <p:cNvSpPr txBox="1"/>
          <p:nvPr/>
        </p:nvSpPr>
        <p:spPr>
          <a:xfrm>
            <a:off x="8186737" y="4579414"/>
            <a:ext cx="561975" cy="1370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1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21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21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ctrTitle"/>
          </p:nvPr>
        </p:nvSpPr>
        <p:spPr>
          <a:xfrm>
            <a:off x="1143000" y="842552"/>
            <a:ext cx="6858000" cy="1792358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b="0" i="0" sz="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2"/>
          <p:cNvSpPr txBox="1"/>
          <p:nvPr>
            <p:ph idx="1" type="subTitle"/>
          </p:nvPr>
        </p:nvSpPr>
        <p:spPr>
          <a:xfrm>
            <a:off x="1143000" y="2704030"/>
            <a:ext cx="6858000" cy="124297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ключительный слайд">
  <p:cSld name="Заключительный слайд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idx="1" type="body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4100"/>
              <a:buFont typeface="Arial"/>
              <a:buNone/>
              <a:defRPr b="1" i="0" sz="41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24"/>
          <p:cNvSpPr txBox="1"/>
          <p:nvPr>
            <p:ph idx="2" type="body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050"/>
              <a:buFont typeface="Arial"/>
              <a:buNone/>
              <a:defRPr b="1" i="0" sz="105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24"/>
          <p:cNvSpPr txBox="1"/>
          <p:nvPr>
            <p:ph idx="3" type="body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100"/>
              <a:buFont typeface="Arial"/>
              <a:buNone/>
              <a:defRPr b="0" i="0" sz="11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4"/>
          <p:cNvSpPr txBox="1"/>
          <p:nvPr>
            <p:ph idx="4" type="body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24"/>
          <p:cNvSpPr txBox="1"/>
          <p:nvPr>
            <p:ph idx="5" type="body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иаграммы 1">
  <p:cSld name="Диаграммы 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/>
          <p:nvPr>
            <p:ph idx="2" type="chart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8"/>
          <p:cNvSpPr/>
          <p:nvPr>
            <p:ph idx="3" type="chart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28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28"/>
          <p:cNvSpPr txBox="1"/>
          <p:nvPr/>
        </p:nvSpPr>
        <p:spPr>
          <a:xfrm>
            <a:off x="8186737" y="4579414"/>
            <a:ext cx="561975" cy="1370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8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28"/>
          <p:cNvSpPr txBox="1"/>
          <p:nvPr>
            <p:ph idx="4" type="body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28"/>
          <p:cNvSpPr txBox="1"/>
          <p:nvPr>
            <p:ph idx="5" type="body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иаграммы 2">
  <p:cSld name="Диаграммы 2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/>
          <p:nvPr>
            <p:ph idx="1" type="body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29"/>
          <p:cNvSpPr txBox="1"/>
          <p:nvPr>
            <p:ph idx="2" type="body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29"/>
          <p:cNvSpPr txBox="1"/>
          <p:nvPr>
            <p:ph idx="3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29"/>
          <p:cNvSpPr txBox="1"/>
          <p:nvPr/>
        </p:nvSpPr>
        <p:spPr>
          <a:xfrm>
            <a:off x="8186737" y="4579414"/>
            <a:ext cx="561975" cy="1370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9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 диаграмма">
  <p:cSld name="Текст диаграмма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1"/>
          <p:cNvSpPr/>
          <p:nvPr>
            <p:ph idx="2" type="chart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31"/>
          <p:cNvSpPr txBox="1"/>
          <p:nvPr>
            <p:ph idx="1" type="body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31"/>
          <p:cNvSpPr txBox="1"/>
          <p:nvPr>
            <p:ph idx="3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  <a:defRPr b="0" i="0" sz="7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31"/>
          <p:cNvSpPr txBox="1"/>
          <p:nvPr/>
        </p:nvSpPr>
        <p:spPr>
          <a:xfrm>
            <a:off x="8186737" y="4579414"/>
            <a:ext cx="561975" cy="1370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1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jp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5" Type="http://schemas.openxmlformats.org/officeDocument/2006/relationships/theme" Target="../theme/theme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jp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8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jpg"/><Relationship Id="rId2" Type="http://schemas.openxmlformats.org/officeDocument/2006/relationships/image" Target="../media/image9.png"/><Relationship Id="rId3" Type="http://schemas.openxmlformats.org/officeDocument/2006/relationships/theme" Target="../theme/theme1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jp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4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jp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0"/>
            <a:ext cx="9138037" cy="51528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po-mayak.ru/upload/iblock/9ec/9ecb73e54779038d188628512a145e82.jpg" id="11" name="Google Shape;11;p18"/>
          <p:cNvPicPr preferRelativeResize="0"/>
          <p:nvPr/>
        </p:nvPicPr>
        <p:blipFill rotWithShape="1">
          <a:blip r:embed="rId2">
            <a:alphaModFix/>
          </a:blip>
          <a:srcRect b="5261" l="0" r="0" t="0"/>
          <a:stretch/>
        </p:blipFill>
        <p:spPr>
          <a:xfrm>
            <a:off x="3706801" y="434365"/>
            <a:ext cx="1137342" cy="816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352" y="425269"/>
            <a:ext cx="2344312" cy="8251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po-mayak.ru/upload/iblock/9ec/9ecb73e54779038d188628512a145e82.jpg" id="19" name="Google Shape;19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25976" y="355382"/>
            <a:ext cx="435673" cy="32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73244" y="359203"/>
            <a:ext cx="926594" cy="3261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2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980" y="0"/>
            <a:ext cx="9138039" cy="5152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9138037" cy="51528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981" y="0"/>
            <a:ext cx="9138037" cy="515283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po-mayak.ru/upload/iblock/9ec/9ecb73e54779038d188628512a145e82.jpg" id="45" name="Google Shape;45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25976" y="355382"/>
            <a:ext cx="435673" cy="32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73244" y="359203"/>
            <a:ext cx="926594" cy="3261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po-mayak.ru/upload/iblock/9ec/9ecb73e54779038d188628512a145e82.jpg" id="48" name="Google Shape;48;p2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25976" y="355382"/>
            <a:ext cx="435673" cy="32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73244" y="359203"/>
            <a:ext cx="926594" cy="3261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  <p:sldLayoutId id="214748365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po-mayak.ru/upload/iblock/9ec/9ecb73e54779038d188628512a145e82.jpg" id="65" name="Google Shape;65;p3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25976" y="355382"/>
            <a:ext cx="435673" cy="32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73244" y="359203"/>
            <a:ext cx="926594" cy="3261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type="title"/>
          </p:nvPr>
        </p:nvSpPr>
        <p:spPr>
          <a:xfrm>
            <a:off x="539749" y="2122487"/>
            <a:ext cx="5711700" cy="11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31F43"/>
              </a:buClr>
              <a:buSzPts val="27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Тема презентации</a:t>
            </a:r>
            <a:endParaRPr/>
          </a:p>
        </p:txBody>
      </p:sp>
      <p:sp>
        <p:nvSpPr>
          <p:cNvPr id="78" name="Google Shape;78;p1"/>
          <p:cNvSpPr txBox="1"/>
          <p:nvPr>
            <p:ph idx="1" type="body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Наименование мероприятия / название площадки</a:t>
            </a:r>
            <a:endParaRPr/>
          </a:p>
        </p:txBody>
      </p:sp>
      <p:sp>
        <p:nvSpPr>
          <p:cNvPr id="79" name="Google Shape;79;p1"/>
          <p:cNvSpPr txBox="1"/>
          <p:nvPr>
            <p:ph idx="2" type="body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r>
              <a:rPr b="1" lang="ru-RU">
                <a:latin typeface="Arial"/>
                <a:ea typeface="Arial"/>
                <a:cs typeface="Arial"/>
                <a:sym typeface="Arial"/>
              </a:rPr>
              <a:t>Фамилия Имя Отчество</a:t>
            </a:r>
            <a:endParaRPr/>
          </a:p>
        </p:txBody>
      </p:sp>
      <p:sp>
        <p:nvSpPr>
          <p:cNvPr id="80" name="Google Shape;80;p1"/>
          <p:cNvSpPr txBox="1"/>
          <p:nvPr>
            <p:ph idx="3" type="body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Должность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"/>
          <p:cNvSpPr/>
          <p:nvPr/>
        </p:nvSpPr>
        <p:spPr>
          <a:xfrm>
            <a:off x="178717" y="51425"/>
            <a:ext cx="6871944" cy="684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Примеры методов анализа: Выявление коренных причин методом «5 Почему?»</a:t>
            </a:r>
            <a:endParaRPr b="1" sz="200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0"/>
          <p:cNvSpPr/>
          <p:nvPr/>
        </p:nvSpPr>
        <p:spPr>
          <a:xfrm>
            <a:off x="178717" y="693864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2445182" y="693864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/>
          </a:p>
        </p:txBody>
      </p:sp>
      <p:sp>
        <p:nvSpPr>
          <p:cNvPr id="181" name="Google Shape;181;p10"/>
          <p:cNvSpPr/>
          <p:nvPr/>
        </p:nvSpPr>
        <p:spPr>
          <a:xfrm>
            <a:off x="4695244" y="693865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/>
          </a:p>
        </p:txBody>
      </p:sp>
      <p:sp>
        <p:nvSpPr>
          <p:cNvPr id="182" name="Google Shape;182;p10"/>
          <p:cNvSpPr/>
          <p:nvPr/>
        </p:nvSpPr>
        <p:spPr>
          <a:xfrm>
            <a:off x="6987418" y="693865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Проблема</a:t>
            </a:r>
            <a:endParaRPr/>
          </a:p>
        </p:txBody>
      </p:sp>
      <p:sp>
        <p:nvSpPr>
          <p:cNvPr id="183" name="Google Shape;183;p10"/>
          <p:cNvSpPr/>
          <p:nvPr/>
        </p:nvSpPr>
        <p:spPr>
          <a:xfrm>
            <a:off x="252663" y="1004879"/>
            <a:ext cx="1973180" cy="325263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7050661" y="1004877"/>
            <a:ext cx="1973180" cy="325263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10"/>
          <p:cNvSpPr/>
          <p:nvPr/>
        </p:nvSpPr>
        <p:spPr>
          <a:xfrm>
            <a:off x="2522890" y="1004876"/>
            <a:ext cx="1973180" cy="325263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6" name="Google Shape;186;p10"/>
          <p:cNvSpPr/>
          <p:nvPr/>
        </p:nvSpPr>
        <p:spPr>
          <a:xfrm>
            <a:off x="4793119" y="1004877"/>
            <a:ext cx="1973180" cy="325263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Google Shape;187;p10"/>
          <p:cNvSpPr/>
          <p:nvPr/>
        </p:nvSpPr>
        <p:spPr>
          <a:xfrm>
            <a:off x="148848" y="1443859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88" name="Google Shape;188;p10"/>
          <p:cNvSpPr/>
          <p:nvPr/>
        </p:nvSpPr>
        <p:spPr>
          <a:xfrm>
            <a:off x="6987418" y="1443860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89" name="Google Shape;189;p10"/>
          <p:cNvSpPr/>
          <p:nvPr/>
        </p:nvSpPr>
        <p:spPr>
          <a:xfrm>
            <a:off x="4731655" y="1443861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4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 b="1" sz="14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10"/>
          <p:cNvSpPr/>
          <p:nvPr/>
        </p:nvSpPr>
        <p:spPr>
          <a:xfrm>
            <a:off x="2445182" y="1443862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 b="1" sz="180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10"/>
          <p:cNvSpPr/>
          <p:nvPr/>
        </p:nvSpPr>
        <p:spPr>
          <a:xfrm>
            <a:off x="252663" y="1974365"/>
            <a:ext cx="1973180" cy="325263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10"/>
          <p:cNvSpPr/>
          <p:nvPr/>
        </p:nvSpPr>
        <p:spPr>
          <a:xfrm>
            <a:off x="7050661" y="1974363"/>
            <a:ext cx="1973180" cy="553754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10"/>
          <p:cNvSpPr/>
          <p:nvPr/>
        </p:nvSpPr>
        <p:spPr>
          <a:xfrm>
            <a:off x="2522890" y="1974362"/>
            <a:ext cx="1973180" cy="438987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10"/>
          <p:cNvSpPr/>
          <p:nvPr/>
        </p:nvSpPr>
        <p:spPr>
          <a:xfrm>
            <a:off x="4793119" y="1974363"/>
            <a:ext cx="1973180" cy="553754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Google Shape;195;p10"/>
          <p:cNvSpPr/>
          <p:nvPr/>
        </p:nvSpPr>
        <p:spPr>
          <a:xfrm>
            <a:off x="126176" y="2492788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96" name="Google Shape;196;p10"/>
          <p:cNvSpPr/>
          <p:nvPr/>
        </p:nvSpPr>
        <p:spPr>
          <a:xfrm>
            <a:off x="4727817" y="2619632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97" name="Google Shape;197;p10"/>
          <p:cNvSpPr/>
          <p:nvPr/>
        </p:nvSpPr>
        <p:spPr>
          <a:xfrm>
            <a:off x="6987418" y="2619632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98" name="Google Shape;198;p10"/>
          <p:cNvSpPr/>
          <p:nvPr/>
        </p:nvSpPr>
        <p:spPr>
          <a:xfrm>
            <a:off x="2445182" y="2504063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199" name="Google Shape;199;p10"/>
          <p:cNvSpPr/>
          <p:nvPr/>
        </p:nvSpPr>
        <p:spPr>
          <a:xfrm>
            <a:off x="7050661" y="3238622"/>
            <a:ext cx="1973180" cy="481608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10"/>
          <p:cNvSpPr/>
          <p:nvPr/>
        </p:nvSpPr>
        <p:spPr>
          <a:xfrm>
            <a:off x="6987417" y="4132858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Коренная причина</a:t>
            </a:r>
            <a:endParaRPr/>
          </a:p>
        </p:txBody>
      </p:sp>
      <p:sp>
        <p:nvSpPr>
          <p:cNvPr id="201" name="Google Shape;201;p10"/>
          <p:cNvSpPr/>
          <p:nvPr/>
        </p:nvSpPr>
        <p:spPr>
          <a:xfrm>
            <a:off x="4793119" y="3114982"/>
            <a:ext cx="1973180" cy="725058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Google Shape;202;p10"/>
          <p:cNvSpPr/>
          <p:nvPr/>
        </p:nvSpPr>
        <p:spPr>
          <a:xfrm>
            <a:off x="4727817" y="4292818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Коренная причина</a:t>
            </a:r>
            <a:endParaRPr/>
          </a:p>
        </p:txBody>
      </p:sp>
      <p:sp>
        <p:nvSpPr>
          <p:cNvPr id="203" name="Google Shape;203;p10"/>
          <p:cNvSpPr/>
          <p:nvPr/>
        </p:nvSpPr>
        <p:spPr>
          <a:xfrm>
            <a:off x="202558" y="4060654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Коренная причина</a:t>
            </a:r>
            <a:endParaRPr/>
          </a:p>
        </p:txBody>
      </p:sp>
      <p:sp>
        <p:nvSpPr>
          <p:cNvPr id="204" name="Google Shape;204;p10"/>
          <p:cNvSpPr/>
          <p:nvPr/>
        </p:nvSpPr>
        <p:spPr>
          <a:xfrm>
            <a:off x="252662" y="3105284"/>
            <a:ext cx="1973181" cy="362529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10"/>
          <p:cNvSpPr/>
          <p:nvPr/>
        </p:nvSpPr>
        <p:spPr>
          <a:xfrm>
            <a:off x="4731655" y="3906697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206" name="Google Shape;206;p10"/>
          <p:cNvSpPr/>
          <p:nvPr/>
        </p:nvSpPr>
        <p:spPr>
          <a:xfrm>
            <a:off x="4794898" y="4546969"/>
            <a:ext cx="1973180" cy="512197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10"/>
          <p:cNvSpPr/>
          <p:nvPr/>
        </p:nvSpPr>
        <p:spPr>
          <a:xfrm>
            <a:off x="133665" y="3621667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  <p:sp>
        <p:nvSpPr>
          <p:cNvPr id="208" name="Google Shape;208;p10"/>
          <p:cNvSpPr/>
          <p:nvPr/>
        </p:nvSpPr>
        <p:spPr>
          <a:xfrm>
            <a:off x="258926" y="4314080"/>
            <a:ext cx="1973181" cy="362529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Google Shape;209;p10"/>
          <p:cNvSpPr/>
          <p:nvPr/>
        </p:nvSpPr>
        <p:spPr>
          <a:xfrm>
            <a:off x="2522890" y="3220151"/>
            <a:ext cx="1973180" cy="438987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Google Shape;210;p10"/>
          <p:cNvSpPr/>
          <p:nvPr/>
        </p:nvSpPr>
        <p:spPr>
          <a:xfrm>
            <a:off x="2445181" y="2978208"/>
            <a:ext cx="2099667" cy="25415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200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Коренная причина</a:t>
            </a:r>
            <a:endParaRPr/>
          </a:p>
        </p:txBody>
      </p:sp>
      <p:sp>
        <p:nvSpPr>
          <p:cNvPr id="211" name="Google Shape;211;p10"/>
          <p:cNvSpPr/>
          <p:nvPr/>
        </p:nvSpPr>
        <p:spPr>
          <a:xfrm>
            <a:off x="7050661" y="4399535"/>
            <a:ext cx="1973180" cy="481608"/>
          </a:xfrm>
          <a:prstGeom prst="roundRect">
            <a:avLst>
              <a:gd fmla="val 16667" name="adj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10"/>
          <p:cNvSpPr/>
          <p:nvPr/>
        </p:nvSpPr>
        <p:spPr>
          <a:xfrm>
            <a:off x="6987418" y="3758785"/>
            <a:ext cx="2099667" cy="43898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B7CCE4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8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Почему?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8" name="Google Shape;218;p11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Вклад в цель проекта</a:t>
            </a:r>
            <a:endParaRPr/>
          </a:p>
        </p:txBody>
      </p:sp>
      <p:graphicFrame>
        <p:nvGraphicFramePr>
          <p:cNvPr id="219" name="Google Shape;219;p11"/>
          <p:cNvGraphicFramePr/>
          <p:nvPr/>
        </p:nvGraphicFramePr>
        <p:xfrm>
          <a:off x="930393" y="9978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{32630A54-45B0-458C-BB64-FF0EB8B9D6C6}</a:tableStyleId>
              </a:tblPr>
              <a:tblGrid>
                <a:gridCol w="506775"/>
                <a:gridCol w="1922300"/>
                <a:gridCol w="3346200"/>
                <a:gridCol w="1081275"/>
              </a:tblGrid>
              <a:tr h="199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№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ПРОБЛЕМА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ПРЕДЛАГАЕМОЕ РЕШЕНИЕ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ВКЛАД В ЦЕЛЬ, %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</a:tr>
              <a:tr h="212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1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</a:tr>
              <a:tr h="212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8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</a:tr>
              <a:tr h="490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3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</a:tr>
              <a:tr h="24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4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5050" marB="0" marR="5050" marL="5050" anchor="ctr"/>
                </a:tc>
              </a:tr>
              <a:tr h="24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900" u="none" cap="none" strike="noStrike"/>
                        <a:t>5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050" marB="0" marR="5050" marL="50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5050" marB="0" marR="5050" marL="50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"/>
          <p:cNvSpPr txBox="1"/>
          <p:nvPr>
            <p:ph type="title"/>
          </p:nvPr>
        </p:nvSpPr>
        <p:spPr>
          <a:xfrm>
            <a:off x="533171" y="373946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Пирамида проблем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25" name="Google Shape;225;p12"/>
          <p:cNvGrpSpPr/>
          <p:nvPr/>
        </p:nvGrpSpPr>
        <p:grpSpPr>
          <a:xfrm>
            <a:off x="1161985" y="1147763"/>
            <a:ext cx="5589334" cy="3720451"/>
            <a:chOff x="780985" y="0"/>
            <a:chExt cx="5589334" cy="3720451"/>
          </a:xfrm>
        </p:grpSpPr>
        <p:sp>
          <p:nvSpPr>
            <p:cNvPr id="226" name="Google Shape;226;p12"/>
            <p:cNvSpPr/>
            <p:nvPr/>
          </p:nvSpPr>
          <p:spPr>
            <a:xfrm>
              <a:off x="780985" y="0"/>
              <a:ext cx="4640072" cy="3720451"/>
            </a:xfrm>
            <a:prstGeom prst="triangle">
              <a:avLst>
                <a:gd fmla="val 50000" name="adj"/>
              </a:avLst>
            </a:prstGeom>
            <a:gradFill>
              <a:gsLst>
                <a:gs pos="0">
                  <a:srgbClr val="668DC4"/>
                </a:gs>
                <a:gs pos="50000">
                  <a:srgbClr val="4880C2"/>
                </a:gs>
                <a:gs pos="100000">
                  <a:srgbClr val="3A6FB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2"/>
            <p:cNvSpPr/>
            <p:nvPr/>
          </p:nvSpPr>
          <p:spPr>
            <a:xfrm>
              <a:off x="3952026" y="267249"/>
              <a:ext cx="2418293" cy="880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2"/>
            <p:cNvSpPr txBox="1"/>
            <p:nvPr/>
          </p:nvSpPr>
          <p:spPr>
            <a:xfrm>
              <a:off x="3995018" y="310241"/>
              <a:ext cx="2332309" cy="794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Федеральный уровень</a:t>
              </a:r>
              <a:endPara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2"/>
            <p:cNvSpPr/>
            <p:nvPr/>
          </p:nvSpPr>
          <p:spPr>
            <a:xfrm>
              <a:off x="3952026" y="1302776"/>
              <a:ext cx="2418293" cy="880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2"/>
            <p:cNvSpPr txBox="1"/>
            <p:nvPr/>
          </p:nvSpPr>
          <p:spPr>
            <a:xfrm>
              <a:off x="3995018" y="1345768"/>
              <a:ext cx="2332309" cy="794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Региональный уровень</a:t>
              </a:r>
              <a:endPara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2"/>
            <p:cNvSpPr/>
            <p:nvPr/>
          </p:nvSpPr>
          <p:spPr>
            <a:xfrm>
              <a:off x="3952026" y="2314343"/>
              <a:ext cx="2418293" cy="880700"/>
            </a:xfrm>
            <a:prstGeom prst="roundRect">
              <a:avLst>
                <a:gd fmla="val 16667" name="adj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2"/>
            <p:cNvSpPr txBox="1"/>
            <p:nvPr/>
          </p:nvSpPr>
          <p:spPr>
            <a:xfrm>
              <a:off x="3995018" y="2357335"/>
              <a:ext cx="2332309" cy="7947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3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Уровень организации</a:t>
              </a:r>
              <a:endParaRPr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3" name="Google Shape;233;p12"/>
          <p:cNvCxnSpPr/>
          <p:nvPr/>
        </p:nvCxnSpPr>
        <p:spPr>
          <a:xfrm>
            <a:off x="2689860" y="2430780"/>
            <a:ext cx="1571653" cy="762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4" name="Google Shape;234;p12"/>
          <p:cNvCxnSpPr/>
          <p:nvPr/>
        </p:nvCxnSpPr>
        <p:spPr>
          <a:xfrm>
            <a:off x="2004060" y="3547083"/>
            <a:ext cx="2952206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5" name="Google Shape;235;p12"/>
          <p:cNvSpPr/>
          <p:nvPr/>
        </p:nvSpPr>
        <p:spPr>
          <a:xfrm>
            <a:off x="3357452" y="4065650"/>
            <a:ext cx="598846" cy="493486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2"/>
          <p:cNvSpPr/>
          <p:nvPr/>
        </p:nvSpPr>
        <p:spPr>
          <a:xfrm>
            <a:off x="3411146" y="3577427"/>
            <a:ext cx="491457" cy="399429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2"/>
          <p:cNvSpPr/>
          <p:nvPr/>
        </p:nvSpPr>
        <p:spPr>
          <a:xfrm>
            <a:off x="2754793" y="3976856"/>
            <a:ext cx="435090" cy="420240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2"/>
          <p:cNvSpPr/>
          <p:nvPr/>
        </p:nvSpPr>
        <p:spPr>
          <a:xfrm>
            <a:off x="2160781" y="3695028"/>
            <a:ext cx="594012" cy="563656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2"/>
          <p:cNvSpPr/>
          <p:nvPr/>
        </p:nvSpPr>
        <p:spPr>
          <a:xfrm>
            <a:off x="3863316" y="4263624"/>
            <a:ext cx="513479" cy="497483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6609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i="0" lang="ru-RU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2"/>
          <p:cNvSpPr/>
          <p:nvPr/>
        </p:nvSpPr>
        <p:spPr>
          <a:xfrm>
            <a:off x="1652340" y="4340867"/>
            <a:ext cx="508441" cy="462964"/>
          </a:xfrm>
          <a:prstGeom prst="irregularSeal1">
            <a:avLst/>
          </a:prstGeom>
          <a:solidFill>
            <a:srgbClr val="FF0000"/>
          </a:solidFill>
          <a:ln cap="flat" cmpd="sng" w="12700">
            <a:solidFill>
              <a:srgbClr val="395E8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1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"/>
          <p:cNvSpPr txBox="1"/>
          <p:nvPr>
            <p:ph type="title"/>
          </p:nvPr>
        </p:nvSpPr>
        <p:spPr>
          <a:xfrm>
            <a:off x="430694" y="304365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>
                <a:solidFill>
                  <a:srgbClr val="002060"/>
                </a:solidFill>
              </a:rPr>
              <a:t>Подготовка к плану действий</a:t>
            </a:r>
            <a:endParaRPr/>
          </a:p>
        </p:txBody>
      </p:sp>
      <p:graphicFrame>
        <p:nvGraphicFramePr>
          <p:cNvPr id="246" name="Google Shape;246;p13"/>
          <p:cNvGraphicFramePr/>
          <p:nvPr/>
        </p:nvGraphicFramePr>
        <p:xfrm>
          <a:off x="476467" y="8782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{62736853-2ED4-4648-9F9F-22AF5CA470B4}</a:tableStyleId>
              </a:tblPr>
              <a:tblGrid>
                <a:gridCol w="3425200"/>
                <a:gridCol w="1210000"/>
                <a:gridCol w="1127275"/>
                <a:gridCol w="1289000"/>
                <a:gridCol w="1247575"/>
              </a:tblGrid>
              <a:tr h="3815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00" u="none" cap="none" strike="noStrike">
                          <a:solidFill>
                            <a:schemeClr val="lt1"/>
                          </a:solidFill>
                        </a:rPr>
                        <a:t>Предлагаемое решение</a:t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u="none" cap="none" strike="noStrike">
                          <a:solidFill>
                            <a:schemeClr val="lt1"/>
                          </a:solidFill>
                        </a:rPr>
                        <a:t>Решить полностью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u="none" cap="none" strike="noStrike">
                          <a:solidFill>
                            <a:schemeClr val="lt1"/>
                          </a:solidFill>
                        </a:rPr>
                        <a:t>Решить частично </a:t>
                      </a:r>
                      <a:endParaRPr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u="none" cap="none" strike="noStrike">
                          <a:solidFill>
                            <a:schemeClr val="lt1"/>
                          </a:solidFill>
                        </a:rPr>
                        <a:t>Решение не планируется</a:t>
                      </a:r>
                      <a:endParaRPr sz="105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050" u="none" cap="none" strike="noStrike">
                          <a:solidFill>
                            <a:schemeClr val="lt1"/>
                          </a:solidFill>
                        </a:rPr>
                        <a:t>Примечание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56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46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934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6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56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0"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46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F497A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F497A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5F497A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F497A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descr="Correct, mark, success, tick, valid, yes, check" id="247" name="Google Shape;24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3676" y="4448733"/>
            <a:ext cx="418452" cy="418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rrect, mark, success, tick, valid, yes, check" id="248" name="Google Shape;24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546" y="3314711"/>
            <a:ext cx="418452" cy="418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rrect, mark, success, tick, valid, yes, check" id="249" name="Google Shape;24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546" y="2570401"/>
            <a:ext cx="418452" cy="418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rrect, mark, success, tick, valid, yes, check" id="250" name="Google Shape;25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546" y="1352539"/>
            <a:ext cx="418452" cy="418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rrect, mark, success, tick, valid, yes, check" id="251" name="Google Shape;25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3676" y="1843451"/>
            <a:ext cx="418452" cy="418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rrect, mark, success, tick, valid, yes, check" id="252" name="Google Shape;25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7546" y="3901711"/>
            <a:ext cx="418452" cy="418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/>
          <p:nvPr>
            <p:ph type="title"/>
          </p:nvPr>
        </p:nvSpPr>
        <p:spPr>
          <a:xfrm>
            <a:off x="533171" y="245962"/>
            <a:ext cx="5642441" cy="458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ru-RU" sz="2400">
                <a:latin typeface="Arial"/>
                <a:ea typeface="Arial"/>
                <a:cs typeface="Arial"/>
                <a:sym typeface="Arial"/>
              </a:rPr>
              <a:t>Целевая карта процесса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 txBox="1"/>
          <p:nvPr>
            <p:ph type="title"/>
          </p:nvPr>
        </p:nvSpPr>
        <p:spPr>
          <a:xfrm>
            <a:off x="533171" y="245962"/>
            <a:ext cx="5642441" cy="4581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ru-RU" sz="2400">
                <a:latin typeface="Arial"/>
                <a:ea typeface="Arial"/>
                <a:cs typeface="Arial"/>
                <a:sym typeface="Arial"/>
              </a:rPr>
              <a:t>Идеальная карта процесса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"/>
          <p:cNvSpPr txBox="1"/>
          <p:nvPr>
            <p:ph type="title"/>
          </p:nvPr>
        </p:nvSpPr>
        <p:spPr>
          <a:xfrm>
            <a:off x="533171" y="373946"/>
            <a:ext cx="5604582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lang="ru-RU" sz="2000">
                <a:latin typeface="Arial"/>
                <a:ea typeface="Arial"/>
                <a:cs typeface="Arial"/>
                <a:sym typeface="Arial"/>
              </a:rPr>
              <a:t>План мероприятий по реализации проекта</a:t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6"/>
          <p:cNvSpPr/>
          <p:nvPr/>
        </p:nvSpPr>
        <p:spPr>
          <a:xfrm>
            <a:off x="628650" y="1531938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2" name="Google Shape;272;p16"/>
          <p:cNvGraphicFramePr/>
          <p:nvPr/>
        </p:nvGraphicFramePr>
        <p:xfrm>
          <a:off x="322136" y="7467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{32630A54-45B0-458C-BB64-FF0EB8B9D6C6}</a:tableStyleId>
              </a:tblPr>
              <a:tblGrid>
                <a:gridCol w="330175"/>
                <a:gridCol w="803750"/>
                <a:gridCol w="3616825"/>
                <a:gridCol w="2067600"/>
                <a:gridCol w="658125"/>
                <a:gridCol w="454300"/>
                <a:gridCol w="495050"/>
              </a:tblGrid>
              <a:tr h="2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№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Проблема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Предлагаемое решение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Ожидаемый результат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Ответственные 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Срок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Исполнение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</a:tr>
              <a:tr h="11355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1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</a:tr>
              <a:tr h="504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</a:tr>
              <a:tr h="504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3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</a:tr>
              <a:tr h="7124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4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</a:tr>
              <a:tr h="494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600" u="none" strike="noStrike"/>
                        <a:t>5</a:t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2400" marB="0" marR="2400" marL="240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 txBox="1"/>
          <p:nvPr>
            <p:ph idx="1" type="body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100"/>
              <a:buFont typeface="Arial"/>
              <a:buNone/>
            </a:pPr>
            <a:r>
              <a:rPr lang="ru-RU">
                <a:solidFill>
                  <a:srgbClr val="002060"/>
                </a:solidFill>
              </a:rPr>
              <a:t>Спасибо</a:t>
            </a:r>
            <a:endParaRPr/>
          </a:p>
          <a:p>
            <a:pPr indent="0" lvl="0" marL="0" rtl="0" algn="l">
              <a:lnSpc>
                <a:spcPct val="92195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100"/>
              <a:buFont typeface="Arial"/>
              <a:buNone/>
            </a:pPr>
            <a:r>
              <a:rPr lang="ru-RU">
                <a:solidFill>
                  <a:srgbClr val="002060"/>
                </a:solidFill>
              </a:rPr>
              <a:t>за внимание</a:t>
            </a:r>
            <a:endParaRPr/>
          </a:p>
        </p:txBody>
      </p:sp>
      <p:sp>
        <p:nvSpPr>
          <p:cNvPr id="278" name="Google Shape;278;p17"/>
          <p:cNvSpPr txBox="1"/>
          <p:nvPr>
            <p:ph idx="2" type="body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000"/>
              <a:buNone/>
            </a:pPr>
            <a:r>
              <a:rPr lang="ru-RU">
                <a:solidFill>
                  <a:srgbClr val="002060"/>
                </a:solidFill>
              </a:rPr>
              <a:t>21.05.2020</a:t>
            </a:r>
            <a:endParaRPr/>
          </a:p>
        </p:txBody>
      </p:sp>
      <p:sp>
        <p:nvSpPr>
          <p:cNvPr id="279" name="Google Shape;279;p17"/>
          <p:cNvSpPr txBox="1"/>
          <p:nvPr>
            <p:ph idx="3" type="body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None/>
            </a:pPr>
            <a:r>
              <a:rPr lang="ru-RU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Тел.: +7 (000) 000 00 00, доб. 0000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None/>
            </a:pPr>
            <a:r>
              <a:rPr lang="ru-RU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Моб. тел.: +7 (000) 000 00 00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None/>
            </a:pPr>
            <a:r>
              <a:rPr lang="ru-RU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E-mail: namesurname@rosatom.ru</a:t>
            </a:r>
            <a:endParaRPr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00"/>
              <a:buNone/>
            </a:pPr>
            <a:r>
              <a:rPr lang="ru-RU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www.rosatom.ru</a:t>
            </a:r>
            <a:endParaRPr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7"/>
          <p:cNvSpPr txBox="1"/>
          <p:nvPr>
            <p:ph idx="4" type="body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None/>
            </a:pPr>
            <a:r>
              <a:rPr lang="ru-RU">
                <a:solidFill>
                  <a:srgbClr val="002060"/>
                </a:solidFill>
              </a:rPr>
              <a:t>Фамилия Имя Отчество</a:t>
            </a:r>
            <a:endParaRPr/>
          </a:p>
        </p:txBody>
      </p:sp>
      <p:sp>
        <p:nvSpPr>
          <p:cNvPr id="281" name="Google Shape;281;p17"/>
          <p:cNvSpPr txBox="1"/>
          <p:nvPr>
            <p:ph idx="5" type="body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None/>
            </a:pPr>
            <a:r>
              <a:rPr lang="ru-RU">
                <a:solidFill>
                  <a:srgbClr val="002060"/>
                </a:solidFill>
              </a:rPr>
              <a:t>Должность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6" name="Google Shape;86;p2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Сведения об организации</a:t>
            </a:r>
            <a:endParaRPr/>
          </a:p>
        </p:txBody>
      </p:sp>
      <p:sp>
        <p:nvSpPr>
          <p:cNvPr id="87" name="Google Shape;87;p2"/>
          <p:cNvSpPr txBox="1"/>
          <p:nvPr>
            <p:ph idx="2" type="body"/>
          </p:nvPr>
        </p:nvSpPr>
        <p:spPr>
          <a:xfrm>
            <a:off x="539750" y="899023"/>
            <a:ext cx="4014900" cy="30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8" name="Google Shape;88;p2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rPr lang="ru-RU"/>
              <a:t>Место для указания источников и сносок</a:t>
            </a:r>
            <a:endParaRPr/>
          </a:p>
        </p:txBody>
      </p:sp>
      <p:sp>
        <p:nvSpPr>
          <p:cNvPr id="94" name="Google Shape;94;p3"/>
          <p:cNvSpPr txBox="1"/>
          <p:nvPr>
            <p:ph type="title"/>
          </p:nvPr>
        </p:nvSpPr>
        <p:spPr>
          <a:xfrm>
            <a:off x="461850" y="431800"/>
            <a:ext cx="65610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>
                <a:solidFill>
                  <a:srgbClr val="002060"/>
                </a:solidFill>
              </a:rPr>
              <a:t>Цели и периметр проекта</a:t>
            </a:r>
            <a:endParaRPr/>
          </a:p>
        </p:txBody>
      </p:sp>
      <p:sp>
        <p:nvSpPr>
          <p:cNvPr id="95" name="Google Shape;95;p3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6" name="Google Shape;96;p3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4"/>
          <p:cNvSpPr txBox="1"/>
          <p:nvPr>
            <p:ph type="title"/>
          </p:nvPr>
        </p:nvSpPr>
        <p:spPr>
          <a:xfrm>
            <a:off x="1389073" y="431800"/>
            <a:ext cx="5711700" cy="3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Организационно-распорядительные документы</a:t>
            </a:r>
            <a:endParaRPr/>
          </a:p>
        </p:txBody>
      </p:sp>
      <p:sp>
        <p:nvSpPr>
          <p:cNvPr id="103" name="Google Shape;103;p4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0" name="Google Shape;110;p5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Команда проекта</a:t>
            </a:r>
            <a:endParaRPr/>
          </a:p>
        </p:txBody>
      </p:sp>
      <p:sp>
        <p:nvSpPr>
          <p:cNvPr id="111" name="Google Shape;111;p5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2" name="Google Shape;112;p5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Дорожная карта проекта</a:t>
            </a:r>
            <a:br>
              <a:rPr lang="ru-RU"/>
            </a:br>
            <a:endParaRPr/>
          </a:p>
        </p:txBody>
      </p:sp>
      <p:graphicFrame>
        <p:nvGraphicFramePr>
          <p:cNvPr id="118" name="Google Shape;118;p6"/>
          <p:cNvGraphicFramePr/>
          <p:nvPr/>
        </p:nvGraphicFramePr>
        <p:xfrm>
          <a:off x="311094" y="8819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{62736853-2ED4-4648-9F9F-22AF5CA470B4}</a:tableStyleId>
              </a:tblPr>
              <a:tblGrid>
                <a:gridCol w="343675"/>
                <a:gridCol w="2128950"/>
                <a:gridCol w="673450"/>
                <a:gridCol w="645100"/>
                <a:gridCol w="563675"/>
                <a:gridCol w="582450"/>
                <a:gridCol w="588725"/>
                <a:gridCol w="601250"/>
                <a:gridCol w="632575"/>
                <a:gridCol w="1565750"/>
              </a:tblGrid>
              <a:tr h="128425"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№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Этапы реализации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2020 год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row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Комментарии</a:t>
                      </a:r>
                      <a:endParaRPr b="1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</a:tr>
              <a:tr h="180225">
                <a:tc vMerge="1"/>
                <a:tc vMerge="1"/>
                <a:tc gridSpan="7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Месяц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vMerge="1"/>
              </a:tr>
              <a:tr h="282025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март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апрель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май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июнь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июль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август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8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сентябрь</a:t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DADA"/>
                    </a:solidFill>
                  </a:tcPr>
                </a:tc>
                <a:tc vMerge="1"/>
              </a:tr>
              <a:tr h="2329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Предварительная (рабочая) встреча организации проекта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1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Обучение рабочей группы по направлению проектной логики ПСР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4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Определение состава рабочей группы, выбор пилотных направлений и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подготовка распоряжения (приказ)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6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Анализ и снятие текущего состояния процесса. Разработка карты текущего состояния процесса. Поиск и выявление проблем.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Разработка целевой карты процесса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63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Разработка плана мероприятий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7.</a:t>
                      </a:r>
                      <a:endParaRPr b="0" i="0" sz="6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Проведение промежуточного совещания (kick-off)"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Внедрение мероприятий по улучшению показателей эффективности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Мониторинг устойчивости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2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Закрытие проекта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ru-RU" sz="6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(итоговое совещание)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6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0" i="0" sz="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119" name="Google Shape;119;p6"/>
          <p:cNvGrpSpPr/>
          <p:nvPr/>
        </p:nvGrpSpPr>
        <p:grpSpPr>
          <a:xfrm>
            <a:off x="114721" y="4509246"/>
            <a:ext cx="8928991" cy="345322"/>
            <a:chOff x="52700" y="6222280"/>
            <a:chExt cx="7629556" cy="706452"/>
          </a:xfrm>
        </p:grpSpPr>
        <p:sp>
          <p:nvSpPr>
            <p:cNvPr id="120" name="Google Shape;120;p6"/>
            <p:cNvSpPr/>
            <p:nvPr/>
          </p:nvSpPr>
          <p:spPr>
            <a:xfrm>
              <a:off x="52700" y="6415865"/>
              <a:ext cx="305345" cy="168035"/>
            </a:xfrm>
            <a:prstGeom prst="rect">
              <a:avLst/>
            </a:prstGeom>
            <a:solidFill>
              <a:srgbClr val="10A032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2750" lIns="85525" spcFirstLastPara="1" rIns="85525" wrap="square" tIns="427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6"/>
            <p:cNvSpPr txBox="1"/>
            <p:nvPr/>
          </p:nvSpPr>
          <p:spPr>
            <a:xfrm>
              <a:off x="358045" y="6293054"/>
              <a:ext cx="761371" cy="491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2750" lIns="85525" spcFirstLastPara="1" rIns="85525" wrap="square" tIns="4275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выполнено</a:t>
              </a:r>
              <a:endParaRPr b="0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6"/>
            <p:cNvSpPr txBox="1"/>
            <p:nvPr/>
          </p:nvSpPr>
          <p:spPr>
            <a:xfrm>
              <a:off x="2396066" y="6316400"/>
              <a:ext cx="665844" cy="491531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2750" lIns="85525" spcFirstLastPara="1" rIns="85525" wrap="square" tIns="4275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задержка</a:t>
              </a:r>
              <a:endParaRPr b="0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4932403" y="6300818"/>
              <a:ext cx="214177" cy="307613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2675" lIns="85375" spcFirstLastPara="1" rIns="85375" wrap="square" tIns="426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3227131" y="6334169"/>
              <a:ext cx="202372" cy="263646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00B05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2675" lIns="85375" spcFirstLastPara="1" rIns="85375" wrap="square" tIns="426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6"/>
            <p:cNvSpPr txBox="1"/>
            <p:nvPr/>
          </p:nvSpPr>
          <p:spPr>
            <a:xfrm>
              <a:off x="3478138" y="6222280"/>
              <a:ext cx="1423281" cy="68008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2675" lIns="67350" spcFirstLastPara="1" rIns="67350" wrap="square" tIns="426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Выполнено вовремя или риски срыва сроков отсутствуют</a:t>
              </a:r>
              <a:endParaRPr/>
            </a:p>
          </p:txBody>
        </p:sp>
        <p:sp>
          <p:nvSpPr>
            <p:cNvPr id="126" name="Google Shape;126;p6"/>
            <p:cNvSpPr txBox="1"/>
            <p:nvPr/>
          </p:nvSpPr>
          <p:spPr>
            <a:xfrm>
              <a:off x="5230461" y="6248644"/>
              <a:ext cx="1148232" cy="6800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2675" lIns="67350" spcFirstLastPara="1" rIns="67350" wrap="square" tIns="426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Критическое изменение сроков</a:t>
              </a: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2085527" y="6487673"/>
              <a:ext cx="310539" cy="163229"/>
            </a:xfrm>
            <a:prstGeom prst="rect">
              <a:avLst/>
            </a:prstGeom>
            <a:solidFill>
              <a:srgbClr val="FF000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2750" lIns="85525" spcFirstLastPara="1" rIns="85525" wrap="square" tIns="427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6388685" y="6335423"/>
              <a:ext cx="214177" cy="322969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FF00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2675" lIns="85375" spcFirstLastPara="1" rIns="85375" wrap="square" tIns="426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6"/>
            <p:cNvSpPr txBox="1"/>
            <p:nvPr/>
          </p:nvSpPr>
          <p:spPr>
            <a:xfrm>
              <a:off x="6678723" y="6229275"/>
              <a:ext cx="1003533" cy="68008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2675" lIns="67350" spcFirstLastPara="1" rIns="67350" wrap="square" tIns="426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Задержка сроков не критическая</a:t>
              </a:r>
              <a:endParaRPr/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1045641" y="6462049"/>
              <a:ext cx="298393" cy="163229"/>
            </a:xfrm>
            <a:prstGeom prst="rect">
              <a:avLst/>
            </a:prstGeom>
            <a:solidFill>
              <a:srgbClr val="FFFF00"/>
            </a:solidFill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2750" lIns="85525" spcFirstLastPara="1" rIns="85525" wrap="square" tIns="4275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6"/>
            <p:cNvSpPr txBox="1"/>
            <p:nvPr/>
          </p:nvSpPr>
          <p:spPr>
            <a:xfrm>
              <a:off x="1344034" y="6284236"/>
              <a:ext cx="765423" cy="491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2750" lIns="85525" spcFirstLastPara="1" rIns="85525" wrap="square" tIns="4275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предстоит</a:t>
              </a:r>
              <a:endParaRPr b="0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Google Shape;132;p6"/>
          <p:cNvSpPr/>
          <p:nvPr/>
        </p:nvSpPr>
        <p:spPr>
          <a:xfrm>
            <a:off x="2963792" y="1506245"/>
            <a:ext cx="258188" cy="159391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6"/>
          <p:cNvSpPr/>
          <p:nvPr/>
        </p:nvSpPr>
        <p:spPr>
          <a:xfrm>
            <a:off x="3342664" y="1482382"/>
            <a:ext cx="308516" cy="207115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6"/>
          <p:cNvSpPr/>
          <p:nvPr/>
        </p:nvSpPr>
        <p:spPr>
          <a:xfrm>
            <a:off x="3095688" y="1762449"/>
            <a:ext cx="258188" cy="159391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"/>
          <p:cNvSpPr/>
          <p:nvPr/>
        </p:nvSpPr>
        <p:spPr>
          <a:xfrm>
            <a:off x="3092886" y="2046507"/>
            <a:ext cx="284170" cy="159391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3457967" y="1748645"/>
            <a:ext cx="308516" cy="207115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6"/>
          <p:cNvCxnSpPr/>
          <p:nvPr/>
        </p:nvCxnSpPr>
        <p:spPr>
          <a:xfrm flipH="1">
            <a:off x="4360772" y="1589118"/>
            <a:ext cx="9300" cy="2849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38" name="Google Shape;138;p6"/>
          <p:cNvSpPr/>
          <p:nvPr/>
        </p:nvSpPr>
        <p:spPr>
          <a:xfrm>
            <a:off x="3597176" y="2699597"/>
            <a:ext cx="164381" cy="211329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3442918" y="2011309"/>
            <a:ext cx="308516" cy="207115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3685247" y="2993617"/>
            <a:ext cx="477094" cy="211329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4365413" y="3624408"/>
            <a:ext cx="1333929" cy="21132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6846234" y="4186997"/>
            <a:ext cx="145518" cy="21132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3766483" y="2710734"/>
            <a:ext cx="300164" cy="189053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1800" lIns="83600" spcFirstLastPara="1" rIns="83600" wrap="square" tIns="41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3181689" y="2368165"/>
            <a:ext cx="518700" cy="213000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2803" y="3315660"/>
            <a:ext cx="265219" cy="22047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6"/>
          <p:cNvSpPr txBox="1"/>
          <p:nvPr/>
        </p:nvSpPr>
        <p:spPr>
          <a:xfrm>
            <a:off x="1256996" y="253101"/>
            <a:ext cx="6817285" cy="2239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600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None/>
            </a:pPr>
            <a:r>
              <a:t/>
            </a:r>
            <a:endParaRPr b="1" sz="3100" u="non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3679366" y="2381615"/>
            <a:ext cx="321343" cy="202393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1800" lIns="83600" spcFirstLastPara="1" rIns="83600" wrap="square" tIns="41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6031282" y="3912951"/>
            <a:ext cx="718565" cy="211329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1875" lIns="83775" spcFirstLastPara="1" rIns="83775" wrap="square" tIns="41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4174867" y="2989553"/>
            <a:ext cx="300164" cy="189053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B050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1800" lIns="83600" spcFirstLastPara="1" rIns="83600" wrap="square" tIns="418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5" name="Google Shape;155;p7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Паспорт проекта</a:t>
            </a:r>
            <a:endParaRPr/>
          </a:p>
        </p:txBody>
      </p:sp>
      <p:sp>
        <p:nvSpPr>
          <p:cNvPr id="156" name="Google Shape;156;p7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7" name="Google Shape;157;p7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8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3" name="Google Shape;163;p8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lang="ru-RU" sz="2400">
                <a:latin typeface="Arial"/>
                <a:ea typeface="Arial"/>
                <a:cs typeface="Arial"/>
                <a:sym typeface="Arial"/>
              </a:rPr>
              <a:t>Текущая карта процесса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8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5" name="Google Shape;165;p8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"/>
          <p:cNvSpPr txBox="1"/>
          <p:nvPr>
            <p:ph idx="1" type="body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7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1" name="Google Shape;171;p9"/>
          <p:cNvSpPr txBox="1"/>
          <p:nvPr>
            <p:ph type="title"/>
          </p:nvPr>
        </p:nvSpPr>
        <p:spPr>
          <a:xfrm>
            <a:off x="539750" y="431800"/>
            <a:ext cx="6561138" cy="3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300"/>
              <a:buFont typeface="Arial"/>
              <a:buNone/>
            </a:pPr>
            <a:r>
              <a:rPr lang="ru-RU"/>
              <a:t>Текущие проблемы</a:t>
            </a:r>
            <a:endParaRPr/>
          </a:p>
        </p:txBody>
      </p:sp>
      <p:sp>
        <p:nvSpPr>
          <p:cNvPr id="172" name="Google Shape;172;p9"/>
          <p:cNvSpPr txBox="1"/>
          <p:nvPr>
            <p:ph idx="2" type="body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3" name="Google Shape;173;p9"/>
          <p:cNvSpPr/>
          <p:nvPr>
            <p:ph idx="3" type="pic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кст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Заключительный слайд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кст диаграмма">
  <a:themeElements>
    <a:clrScheme name="тема для слайдов текст-диаграмма">
      <a:dk1>
        <a:srgbClr val="414042"/>
      </a:dk1>
      <a:lt1>
        <a:srgbClr val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Диаграммы">
  <a:themeElements>
    <a:clrScheme name="ПСР">
      <a:dk1>
        <a:srgbClr val="414042"/>
      </a:dk1>
      <a:lt1>
        <a:srgbClr val="FFFFFF"/>
      </a:lt1>
      <a:dk2>
        <a:srgbClr val="FFFFFF"/>
      </a:dk2>
      <a:lt2>
        <a:srgbClr val="FFFFFF"/>
      </a:lt2>
      <a:accent1>
        <a:srgbClr val="468ABC"/>
      </a:accent1>
      <a:accent2>
        <a:srgbClr val="24367E"/>
      </a:accent2>
      <a:accent3>
        <a:srgbClr val="E2652C"/>
      </a:accent3>
      <a:accent4>
        <a:srgbClr val="E2A52D"/>
      </a:accent4>
      <a:accent5>
        <a:srgbClr val="1C54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Перебивочный слайд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Титульный слайд">
  <a:themeElements>
    <a:clrScheme name="Волна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Текст картинка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