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860000"/>
    <a:srgbClr val="FF6600"/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4477-DC1D-4126-BC5C-B535CFA57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32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4793-E9AB-4A9A-8CE5-2DFEB581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5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816F-CD7D-4393-A3BF-47F07D6F5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8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F7EC0-E67E-481A-8020-0A3D7F299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4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822C-156B-4868-8C66-AD690FA9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92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A9B6-70E9-4A7F-B670-4F5C39188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0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FC6A-78A3-4718-A27B-0DA4FAB91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7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D7AB8-E503-4CE1-A443-17B0AB248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86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BA64-D5DE-498A-B187-6DD8BC17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16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BCF15-3015-4EC6-A4A1-89AC5409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34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A073-9F6B-4304-A0AF-898F7CF29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48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E4A51C9-FCF0-40D2-861A-E57048E2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877272"/>
            <a:ext cx="7306690" cy="697632"/>
          </a:xfrm>
        </p:spPr>
        <p:txBody>
          <a:bodyPr/>
          <a:lstStyle/>
          <a:p>
            <a:pPr eaLnBrk="1" hangingPunct="1"/>
            <a:r>
              <a:rPr lang="ru-RU" sz="1800" i="1" dirty="0" smtClean="0"/>
              <a:t>Якутск, 2020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29061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Министерство образования и науки РС(Я)</a:t>
            </a:r>
          </a:p>
          <a:p>
            <a:pPr algn="ctr"/>
            <a:r>
              <a:rPr lang="ru-RU" i="1" dirty="0" smtClean="0"/>
              <a:t>ГАПОУ Якутский педагогический колледж им. С.Ф. Гоголева</a:t>
            </a:r>
          </a:p>
          <a:p>
            <a:pPr algn="ctr"/>
            <a:r>
              <a:rPr lang="ru-RU" i="1" dirty="0"/>
              <a:t>Ш</a:t>
            </a:r>
            <a:r>
              <a:rPr lang="ru-RU" i="1" dirty="0" smtClean="0"/>
              <a:t>кольное отделение 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564904"/>
            <a:ext cx="74168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«Им было 20 лет, когда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началась война»  -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о выпускниках  ЯПУ-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участниках войны</a:t>
            </a:r>
            <a:endParaRPr lang="ru-RU" sz="4400" b="1" dirty="0">
              <a:ln w="11430"/>
              <a:solidFill>
                <a:srgbClr val="8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9" t="8285" r="30642" b="2960"/>
          <a:stretch/>
        </p:blipFill>
        <p:spPr>
          <a:xfrm>
            <a:off x="4572000" y="1124744"/>
            <a:ext cx="1352001" cy="1549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76672"/>
            <a:ext cx="5328592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Далее путь уже старшего лейтенанта лежал в составе 115 ОСБР 65 Армии на Курск. Здесь планы гитлеровцев были такие: вспомогательным ударом, целью которого были разрезание нашего фронта, разгромить и окружить наши 13,70, 65, 38, 40 и 21 армии. Через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Обоянь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и Прохоровку фашисты рвались к Курску: здесь были главные направления их ударов. Произошло великое танковое сражение, в котором с обеих сторон участвовало одновременно более 1200 танков и самоходных орудий. Сражение окончилось победой советских танкистов, уничтоживших до 400 танков противника. В этих боях старший лейтенант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командовал пулеметной ротой, которая героически сражалась, внося свой достойный вклад в дело Великой Победы в этом сражении. </a:t>
            </a:r>
          </a:p>
          <a:p>
            <a:pPr algn="just"/>
            <a:endParaRPr lang="ru-RU" dirty="0"/>
          </a:p>
        </p:txBody>
      </p:sp>
      <p:pic>
        <p:nvPicPr>
          <p:cNvPr id="24578" name="Picture 2" descr="Великая Отечественная война. Курская битва 1943 год"/>
          <p:cNvPicPr>
            <a:picLocks noChangeAspect="1" noChangeArrowheads="1"/>
          </p:cNvPicPr>
          <p:nvPr/>
        </p:nvPicPr>
        <p:blipFill>
          <a:blip r:embed="rId2" cstate="print"/>
          <a:srcRect r="49207"/>
          <a:stretch>
            <a:fillRect/>
          </a:stretch>
        </p:blipFill>
        <p:spPr bwMode="auto">
          <a:xfrm>
            <a:off x="7055768" y="548680"/>
            <a:ext cx="2088232" cy="3672408"/>
          </a:xfrm>
          <a:prstGeom prst="rect">
            <a:avLst/>
          </a:prstGeom>
          <a:noFill/>
        </p:spPr>
      </p:pic>
      <p:pic>
        <p:nvPicPr>
          <p:cNvPr id="24580" name="Picture 4" descr="Военное оружие и армии Мира. Пулемет ДШК в боях Великой ..."/>
          <p:cNvPicPr>
            <a:picLocks noChangeAspect="1" noChangeArrowheads="1"/>
          </p:cNvPicPr>
          <p:nvPr/>
        </p:nvPicPr>
        <p:blipFill>
          <a:blip r:embed="rId3" cstate="print"/>
          <a:srcRect l="9164" r="24400"/>
          <a:stretch>
            <a:fillRect/>
          </a:stretch>
        </p:blipFill>
        <p:spPr bwMode="auto">
          <a:xfrm>
            <a:off x="7055768" y="4509120"/>
            <a:ext cx="2088232" cy="1958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60648"/>
            <a:ext cx="5976664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После Курской битвы боевой путь гвардии старшего лейтенанта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Саморцева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З.И. в составе 140 стрелковой дивизии 13 Армии 1 Украинского фронта лежал на Киев. Сам Захар Иннокентьевич вспоминал: «Во время второго наступления на Киев наша рота попала в окружение. Четыре дня мы были в кольце без продуктов, без хлеба и никак не могли прорваться. Наконец придумали: в ночных стычках – разведку боем каждую ночь проводили – стали собирать немецкое оружие и обмундирование. Крайних солдат переодели, а в середину колонны встали те, кому не хватало «маскарадных костюмов», и я в том числе – ранен был. А мое командирское место занял переводчик, переодетый немецким офицером. Мы решили выйти, как резерв немцев. Пароли и пропуска нам были известны из показаний пленных. Так и вышли. Переводчик еще покрикивал на встречных немецких регулировщиков. «Не мешать! Идет пополнение! Не задерживайтесь!» Не перехитрили бы, не вышли бы».</a:t>
            </a:r>
            <a:endParaRPr lang="ru-RU" i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3554" name="Picture 2" descr="Днепр — река героев»: как начиналось освобождение Украины от ..."/>
          <p:cNvPicPr>
            <a:picLocks noChangeAspect="1" noChangeArrowheads="1"/>
          </p:cNvPicPr>
          <p:nvPr/>
        </p:nvPicPr>
        <p:blipFill>
          <a:blip r:embed="rId2" cstate="print"/>
          <a:srcRect l="55367"/>
          <a:stretch>
            <a:fillRect/>
          </a:stretch>
        </p:blipFill>
        <p:spPr bwMode="auto">
          <a:xfrm>
            <a:off x="7559824" y="908720"/>
            <a:ext cx="1476672" cy="2112735"/>
          </a:xfrm>
          <a:prstGeom prst="rect">
            <a:avLst/>
          </a:prstGeom>
          <a:noFill/>
        </p:spPr>
      </p:pic>
      <p:pic>
        <p:nvPicPr>
          <p:cNvPr id="23556" name="Picture 4" descr="76 лет назад была проведена одна из крупнейших операций Великой ..."/>
          <p:cNvPicPr>
            <a:picLocks noChangeAspect="1" noChangeArrowheads="1"/>
          </p:cNvPicPr>
          <p:nvPr/>
        </p:nvPicPr>
        <p:blipFill>
          <a:blip r:embed="rId3" cstate="print"/>
          <a:srcRect l="27491" t="37384" r="51891"/>
          <a:stretch>
            <a:fillRect/>
          </a:stretch>
        </p:blipFill>
        <p:spPr bwMode="auto">
          <a:xfrm>
            <a:off x="7596336" y="3356992"/>
            <a:ext cx="1440160" cy="2894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60648"/>
            <a:ext cx="7488832" cy="4525963"/>
          </a:xfrm>
        </p:spPr>
        <p:txBody>
          <a:bodyPr/>
          <a:lstStyle/>
          <a:p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Во время боев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З.И. занимался «охотой»: на его снайперском счету было записано 87 фашистов...</a:t>
            </a:r>
          </a:p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В составе 225 стрелковой дивизии 54 Армии 3 Прибалтийского фронта гвардии старший лейтенант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участвовал при штурме Кенигсберга – цитадели военной мощи гитлеровской Германии. Из его воспоминаний: «Когда взяли штурмом Кенигсберг, приказ Василевского был: «Кто наполнит флягу водой из Балтийского моря в 3.00, станет Героем». А я взял воду в 5.00 и получил за это второй орден «Отечественной войны». Штурм Кенигсберга длился 4 дня, помню, когда дивизия стояла в крепости и морском порту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Пиллау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, 8 мая пришла радостная весть «Победа! Враг капитулировал!» К этому времени грудь отважного якутского воина – освободителя украшали 4 ордена. Звание капитана было присвоено приказом центрального фронта №0215 от 25 августа 1943г.</a:t>
            </a:r>
          </a:p>
          <a:p>
            <a:endParaRPr lang="ru-RU" dirty="0"/>
          </a:p>
        </p:txBody>
      </p:sp>
      <p:pic>
        <p:nvPicPr>
          <p:cNvPr id="22530" name="Picture 2" descr="Кёнигсбергская операция — Википедия"/>
          <p:cNvPicPr>
            <a:picLocks noChangeAspect="1" noChangeArrowheads="1"/>
          </p:cNvPicPr>
          <p:nvPr/>
        </p:nvPicPr>
        <p:blipFill>
          <a:blip r:embed="rId2" cstate="print"/>
          <a:srcRect r="21928"/>
          <a:stretch>
            <a:fillRect/>
          </a:stretch>
        </p:blipFill>
        <p:spPr bwMode="auto">
          <a:xfrm>
            <a:off x="2339752" y="4990274"/>
            <a:ext cx="1944216" cy="1867726"/>
          </a:xfrm>
          <a:prstGeom prst="rect">
            <a:avLst/>
          </a:prstGeom>
          <a:noFill/>
        </p:spPr>
      </p:pic>
      <p:pic>
        <p:nvPicPr>
          <p:cNvPr id="22532" name="Picture 4" descr="снайперы вов 1941 1945 | великая отечественная вой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13176"/>
            <a:ext cx="3624403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7067128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В Прибалтику пришли солдаты, уставшие от боев думали о своих родных местах, родных и близких, в это время пригласили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Саморцева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З.И. в штаб дивизии, где заставили заполнить какой-то бланк, и не знал он, что этим документом получал честь участвовать в Параде Победе в г. Москва.</a:t>
            </a:r>
          </a:p>
          <a:p>
            <a:endParaRPr lang="ru-RU" sz="1800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21505" name="Picture 1" descr="C:\Users\Zver\Downloads\49da79aa-3a77-4839-8004-3245d8860f02 (1).JPG"/>
          <p:cNvPicPr>
            <a:picLocks noChangeAspect="1" noChangeArrowheads="1"/>
          </p:cNvPicPr>
          <p:nvPr/>
        </p:nvPicPr>
        <p:blipFill>
          <a:blip r:embed="rId2" cstate="print"/>
          <a:srcRect t="2464"/>
          <a:stretch>
            <a:fillRect/>
          </a:stretch>
        </p:blipFill>
        <p:spPr bwMode="auto">
          <a:xfrm>
            <a:off x="6084168" y="2852936"/>
            <a:ext cx="2520280" cy="3240360"/>
          </a:xfrm>
          <a:prstGeom prst="rect">
            <a:avLst/>
          </a:prstGeom>
          <a:noFill/>
        </p:spPr>
      </p:pic>
      <p:pic>
        <p:nvPicPr>
          <p:cNvPr id="21507" name="Picture 3" descr="Андрей Петренко - Прибалтика против фашизма. Советские ..."/>
          <p:cNvPicPr>
            <a:picLocks noChangeAspect="1" noChangeArrowheads="1"/>
          </p:cNvPicPr>
          <p:nvPr/>
        </p:nvPicPr>
        <p:blipFill>
          <a:blip r:embed="rId3" cstate="print"/>
          <a:srcRect b="16001"/>
          <a:stretch>
            <a:fillRect/>
          </a:stretch>
        </p:blipFill>
        <p:spPr bwMode="auto">
          <a:xfrm>
            <a:off x="2195736" y="2852936"/>
            <a:ext cx="244928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4664"/>
            <a:ext cx="7488832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Скорым поездом срочно прибыл в Москву, где уже шла подготовка к Параду. Всем выдали обмундирование, вычистили ордена и медали, и 8 мая в 4 часа утра прибыли на Красную площадь, однако, их особый батальон держали в стороне. Под командованием майора прибыли к Кремлевской стене и увидели штандарты гитлеровской Армии, захваченных в боях. Некоторые возмутились: «И ради этого нас привезли». Капитан, присутствовавший при этом, видимо, он был политруком этого особого батальона, объяснил, что это тоже входит в программу Парада Победы. Наступил долгожданный день, подходят волнующие минуты, в составе 200 лучших воинов особого батальона трофейных знамен гвардии капитан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Захар Иннокентьевич бросил военные штандарты к подножию Мавзолея В.И.Ленина.</a:t>
            </a:r>
          </a:p>
          <a:p>
            <a:pPr algn="just"/>
            <a:endParaRPr lang="ru-RU" dirty="0"/>
          </a:p>
        </p:txBody>
      </p:sp>
      <p:pic>
        <p:nvPicPr>
          <p:cNvPr id="20482" name="Picture 2" descr="Парад Победы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25144"/>
            <a:ext cx="3312368" cy="1920213"/>
          </a:xfrm>
          <a:prstGeom prst="rect">
            <a:avLst/>
          </a:prstGeom>
          <a:noFill/>
        </p:spPr>
      </p:pic>
      <p:pic>
        <p:nvPicPr>
          <p:cNvPr id="20484" name="Picture 4" descr="Советский литерный поезд в логове Третьего рейха: periskop.su ..."/>
          <p:cNvPicPr>
            <a:picLocks noChangeAspect="1" noChangeArrowheads="1"/>
          </p:cNvPicPr>
          <p:nvPr/>
        </p:nvPicPr>
        <p:blipFill>
          <a:blip r:embed="rId3" cstate="print"/>
          <a:srcRect t="52381"/>
          <a:stretch>
            <a:fillRect/>
          </a:stretch>
        </p:blipFill>
        <p:spPr bwMode="auto">
          <a:xfrm>
            <a:off x="1907704" y="4725144"/>
            <a:ext cx="360040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984776" cy="4824536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Потом была стремительная, но тоже кровопролитная война с милитаристской Японией, где ему довелось опять побывать в самом пекле от первых дней до последнего дня войны.</a:t>
            </a:r>
          </a:p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Вернувшись на родину Захар Иннокентьевич работал учителем, секретарем Ленского райсовета. В 1949 – 1950 гг. был инспектором Совета министров ЯАССР, директором школы в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Саккырыре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Верхоянского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района, председателем колхоза, лесхоза в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Хамре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19458" name="Picture 2" descr="Разгром милитаристской Японии: через пески Гоби, горы Хингана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3600400" cy="2306506"/>
          </a:xfrm>
          <a:prstGeom prst="rect">
            <a:avLst/>
          </a:prstGeom>
          <a:noFill/>
        </p:spPr>
      </p:pic>
      <p:pic>
        <p:nvPicPr>
          <p:cNvPr id="19459" name="Picture 3" descr="C:\Users\Zver\Downloads\bbb4ba89-da8c-41b0-85dd-d9a46c396d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802384" cy="2336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548680"/>
            <a:ext cx="6984776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Последние годы перед пенсией работал учителем в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Чамче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,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Толоне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,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Орто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–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Нахра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. 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В год 40 –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летия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Победы над Германией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З.И. получил из Москвы приглашение участвовать на юбилейном Параде на Красной площади. Ему тогда уже было 72 года, давали о себе знать раны, и он не смог съездить в Москву.</a:t>
            </a:r>
          </a:p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Кроме работы в мирное время он воспитал 8 детей, более 10 внуков, умер, будучи на пенсии 7 октября 1988г. </a:t>
            </a:r>
          </a:p>
          <a:p>
            <a:pPr algn="just"/>
            <a:endParaRPr lang="ru-RU" dirty="0"/>
          </a:p>
        </p:txBody>
      </p:sp>
      <p:sp>
        <p:nvSpPr>
          <p:cNvPr id="18434" name="AutoShape 2" descr="История школы — МКОУ &quot;СОШ с. Чамча&quot; МО &quot;Ленский район&quot; РС(Я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История школы — МКОУ &quot;СОШ с. Чамча&quot; МО &quot;Ленский район&quot; РС(Я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История школы — МКОУ &quot;СОШ с. Чамча&quot; МО &quot;Ленский район&quot; РС(Я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C:\Users\Zv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3140969"/>
            <a:ext cx="3456384" cy="2393866"/>
          </a:xfrm>
          <a:prstGeom prst="rect">
            <a:avLst/>
          </a:prstGeom>
          <a:noFill/>
        </p:spPr>
      </p:pic>
      <p:sp>
        <p:nvSpPr>
          <p:cNvPr id="18441" name="AutoShape 9" descr="Родосло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C:\Users\Zver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81128"/>
            <a:ext cx="3456384" cy="215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76672"/>
            <a:ext cx="5904656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Учитель – фронтовик выучил и воспитал не одно поколение детей. Среди них люди различных профессий; врачи, учителя, агрономы, военные, работники сельского хозяйства. Все они, как один, вспоминают о своем учителе и наставнике, как о человеке мудром, добросовестном, настоящем профессионале своего дела. У него очень гармонично сочетались такие качества как строгость, требовательность, а также справедливость и доброта.</a:t>
            </a:r>
          </a:p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Он воспитывал своих учеников через интересные беседы, рассказы и свои реальные поступки, своим примером он показывал, как надо жить, как относиться к людям.</a:t>
            </a:r>
          </a:p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Односельчане и по сей день чтят память о своем прославленном земляке. Есть улица в честь отважного офицера и мудрого учителя, в школе есть уголок, рассказывающий о его жизни, его боевом пути. </a:t>
            </a:r>
          </a:p>
          <a:p>
            <a:endParaRPr lang="ru-RU" dirty="0"/>
          </a:p>
        </p:txBody>
      </p:sp>
      <p:pic>
        <p:nvPicPr>
          <p:cNvPr id="31746" name="Picture 2" descr="Путь гвардии капитана от Сталинграда до Германии 22 августа 2015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861048"/>
            <a:ext cx="1619672" cy="2414786"/>
          </a:xfrm>
          <a:prstGeom prst="rect">
            <a:avLst/>
          </a:prstGeom>
          <a:noFill/>
        </p:spPr>
      </p:pic>
      <p:pic>
        <p:nvPicPr>
          <p:cNvPr id="5" name="Picture 1" descr="C:\Users\Zver\Downloads\49da79aa-3a77-4839-8004-3245d8860f02 (1).JPG"/>
          <p:cNvPicPr>
            <a:picLocks noChangeAspect="1" noChangeArrowheads="1"/>
          </p:cNvPicPr>
          <p:nvPr/>
        </p:nvPicPr>
        <p:blipFill>
          <a:blip r:embed="rId3" cstate="print"/>
          <a:srcRect t="2464"/>
          <a:stretch>
            <a:fillRect/>
          </a:stretch>
        </p:blipFill>
        <p:spPr bwMode="auto">
          <a:xfrm>
            <a:off x="7524328" y="1124744"/>
            <a:ext cx="161967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481762" cy="1143000"/>
          </a:xfrm>
        </p:spPr>
        <p:txBody>
          <a:bodyPr/>
          <a:lstStyle/>
          <a:p>
            <a:pPr eaLnBrk="1" hangingPunct="1"/>
            <a:r>
              <a:rPr lang="ru-RU" i="1" dirty="0" err="1" smtClean="0">
                <a:solidFill>
                  <a:srgbClr val="860000"/>
                </a:solidFill>
                <a:latin typeface="Impact" pitchFamily="34" charset="0"/>
              </a:rPr>
              <a:t>Саморцев</a:t>
            </a:r>
            <a:r>
              <a:rPr lang="ru-RU" i="1" dirty="0" smtClean="0">
                <a:solidFill>
                  <a:srgbClr val="860000"/>
                </a:solidFill>
                <a:latin typeface="Impact" pitchFamily="34" charset="0"/>
              </a:rPr>
              <a:t> Захар Иннокентьевич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27784" y="4985370"/>
            <a:ext cx="6335936" cy="1872630"/>
          </a:xfrm>
        </p:spPr>
        <p:txBody>
          <a:bodyPr/>
          <a:lstStyle/>
          <a:p>
            <a:pPr algn="r" eaLnBrk="1" hangingPunct="1">
              <a:buNone/>
            </a:pP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>Поисковую работу выполнила:</a:t>
            </a:r>
            <a:b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>Студентка </a:t>
            </a:r>
            <a:r>
              <a:rPr lang="ru-RU" sz="2000" i="1" dirty="0" err="1" smtClean="0">
                <a:solidFill>
                  <a:srgbClr val="800000"/>
                </a:solidFill>
                <a:latin typeface="Bookman Old Style" pitchFamily="18" charset="0"/>
              </a:rPr>
              <a:t>ПвНК</a:t>
            </a: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> – 18 «А» </a:t>
            </a:r>
            <a:b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000" i="1" dirty="0" err="1" smtClean="0">
                <a:solidFill>
                  <a:srgbClr val="800000"/>
                </a:solidFill>
                <a:latin typeface="Bookman Old Style" pitchFamily="18" charset="0"/>
              </a:rPr>
              <a:t>Уарова</a:t>
            </a: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000" i="1" dirty="0" err="1" smtClean="0">
                <a:solidFill>
                  <a:srgbClr val="800000"/>
                </a:solidFill>
                <a:latin typeface="Bookman Old Style" pitchFamily="18" charset="0"/>
              </a:rPr>
              <a:t>Айылана</a:t>
            </a: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>Руководитель: </a:t>
            </a:r>
            <a:b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rgbClr val="800000"/>
                </a:solidFill>
                <a:latin typeface="Bookman Old Style" pitchFamily="18" charset="0"/>
              </a:rPr>
              <a:t>Шестакова Екатерина Алексеевна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026" name="Picture 2" descr="C:\Users\Zver\Downloads\0fa79c0b-a647-4d8c-b647-5da293865f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628800"/>
            <a:ext cx="2290688" cy="342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7704" y="524139"/>
            <a:ext cx="45365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Саморцев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 Захар Иннокентьевич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– один из ярких представителей военного времени, он один из сотни тысяч мужественных воинов, кто поднимался в атаку, побеждал врага в рукопашных схватках, поражал неприятеля огнем и гусеницами танков, а также познавший радость Победы и мирного труда.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86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Учитель, секретарь РК ВЛКСМ, председатель колхоза, бесстрашный командир, ответственный работник СМ ЯАССР, депутат райсовета, снова учитель – таков неполный перечень трудовой биографии, который достойно выполняет боевой путь славного сына Якутского народа, нашего земляка – участника Великой Отечественной Войны.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86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2" descr="C:\Users\Zver\Downloads\0fa79c0b-a647-4d8c-b647-5da293865f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44824"/>
            <a:ext cx="2290688" cy="342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7704" y="692696"/>
            <a:ext cx="6983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Захар Иннокентьевич родился 23 марта 1913 г. в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Нахарском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 наслеге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Мухтуйской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Bookman Old Style" pitchFamily="18" charset="0"/>
                <a:ea typeface="Calibri" pitchFamily="34" charset="0"/>
              </a:rPr>
              <a:t> волости в бедной крестьянской семье, где из десяти родившихся детей выжили лишь двое. После окончания семилетней местной школы поступил в педагогический техникум в городе Якутске, где заочно сдал 2 курса. В студенческие годы был активным общественником, участником спортивных соревнований, чемпионом и призером республиканских соревнований по легкой атлетике.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86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075" name="Picture 3" descr="Высшее образование Якутии - Yakutsk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3960440" cy="3269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20688"/>
            <a:ext cx="6840760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60000"/>
                </a:solidFill>
                <a:latin typeface="Bookman Old Style" pitchFamily="18" charset="0"/>
                <a:ea typeface="Calibri" pitchFamily="34" charset="0"/>
              </a:rPr>
              <a:t>Успешно окончив учебу, свою трудовую деятельность он стал членом ВЛКСМ 1928 – 1940 гг. С 1936 – 1937 гг. – работал секретарем заведующего школьным отделом Ленского РК ВЛКСМ. Через некоторое время энергичного и деятельного молодого человека назначают инструктором Ленского райисполкома 1936 – 1937 гг. Также работал заведующим отдела агитации и пропаганды Ленской </a:t>
            </a:r>
            <a:r>
              <a:rPr lang="ru-RU" sz="1800" i="1" dirty="0" err="1" smtClean="0">
                <a:solidFill>
                  <a:srgbClr val="860000"/>
                </a:solidFill>
                <a:latin typeface="Bookman Old Style" pitchFamily="18" charset="0"/>
                <a:ea typeface="Calibri" pitchFamily="34" charset="0"/>
              </a:rPr>
              <a:t>райкомной</a:t>
            </a:r>
            <a:r>
              <a:rPr lang="ru-RU" sz="1800" i="1" dirty="0" smtClean="0">
                <a:solidFill>
                  <a:srgbClr val="860000"/>
                </a:solidFill>
                <a:latin typeface="Bookman Old Style" pitchFamily="18" charset="0"/>
                <a:ea typeface="Calibri" pitchFamily="34" charset="0"/>
              </a:rPr>
              <a:t> партии с 1940 – 1941 гг. В 1941 – 1942 годах занимался устройством переселенцев из Украины в колхозе «Коммунар». Вернувшись на родину, Захар Иннокентьевич работал учителем, секретарем Ленского райсовета.</a:t>
            </a:r>
            <a:endParaRPr lang="ru-RU" sz="1800" dirty="0"/>
          </a:p>
        </p:txBody>
      </p:sp>
      <p:pic>
        <p:nvPicPr>
          <p:cNvPr id="28674" name="Picture 2" descr="Ленский район (Якутия)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2448272" cy="2456433"/>
          </a:xfrm>
          <a:prstGeom prst="rect">
            <a:avLst/>
          </a:prstGeom>
          <a:noFill/>
        </p:spPr>
      </p:pic>
      <p:pic>
        <p:nvPicPr>
          <p:cNvPr id="28677" name="Picture 5" descr="C:\Users\Zver\Downloads\18258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3456384" cy="241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60648"/>
            <a:ext cx="7200800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Весть о вероломном нападении фашисткой Германии Захар Иннокентьевич услышал по якутскому радио, когда находился в здании правления колхоза. Первым призывом председателя не взяли, так как у него была «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бронь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», распространенная на всех руководителей хозяйств. Тогда он попросился на фронт добровольцем, но опять последовал отказ. Он обратился в областной комитет партии и добился своего. Второго января 1942 года молодой председатель отправился в действующую армию. После окончания трехмесячных курсов командиров его назначили политруком пулеметного батальона. Они сменили легендарную дивизию панфиловцев. Отсюда началась его фронтовая биография: именно с разгрома гитлеровской армии под Москвой. </a:t>
            </a:r>
          </a:p>
          <a:p>
            <a:endParaRPr lang="ru-RU" dirty="0"/>
          </a:p>
        </p:txBody>
      </p:sp>
      <p:pic>
        <p:nvPicPr>
          <p:cNvPr id="2052" name="Picture 4" descr="Фашисты | Constant vigilance вики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09120"/>
            <a:ext cx="2076450" cy="2056259"/>
          </a:xfrm>
          <a:prstGeom prst="rect">
            <a:avLst/>
          </a:prstGeom>
          <a:noFill/>
        </p:spPr>
      </p:pic>
      <p:pic>
        <p:nvPicPr>
          <p:cNvPr id="2054" name="Picture 6" descr="Радиовещание: эфир или он-лайн? Часть 1 | Medias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81128"/>
            <a:ext cx="3543169" cy="206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88640"/>
            <a:ext cx="6995120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Боевое крещение лейтенант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З.И. получил в районе Самофаловки, что на подступах к Сталинграду в составе 316 СД 24 Армии Сталинградского фронта, командуя танковым десантом при овладении разъездом 564 км.</a:t>
            </a:r>
          </a:p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В битвах под Сталинградом участвовали при разгроме 33 военной группировки гитлеровцев, при которой 31 января 1943г. гитлеровцы выбросили белый флаг, а из подвала полуразрушенного универмага вышел сдавшийся фельдмаршал Паулюс. Именно за храбрость и стойкость, проявленные в боях за оборонную линию Сталинграда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З.И. был награжден орденом Красной Звезды и медалью «За оборону Сталинграда». </a:t>
            </a:r>
          </a:p>
          <a:p>
            <a:endParaRPr lang="ru-RU" dirty="0"/>
          </a:p>
        </p:txBody>
      </p:sp>
      <p:pic>
        <p:nvPicPr>
          <p:cNvPr id="27650" name="Picture 2" descr="Городищенский район (Волгоградская область)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2468070" cy="2352894"/>
          </a:xfrm>
          <a:prstGeom prst="rect">
            <a:avLst/>
          </a:prstGeom>
          <a:noFill/>
        </p:spPr>
      </p:pic>
      <p:pic>
        <p:nvPicPr>
          <p:cNvPr id="27654" name="Picture 6" descr="Орден Красной Звезды №3227188 Афганистан (в люксе!) (10292367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93096"/>
            <a:ext cx="2399407" cy="2376264"/>
          </a:xfrm>
          <a:prstGeom prst="rect">
            <a:avLst/>
          </a:prstGeom>
          <a:noFill/>
        </p:spPr>
      </p:pic>
      <p:pic>
        <p:nvPicPr>
          <p:cNvPr id="27658" name="Picture 10" descr="Медаль «За оборону Сталинграда»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293096"/>
            <a:ext cx="129614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548680"/>
            <a:ext cx="7211144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При форсировании реки Донец получил задание оборонять мост и удерживать его до подхода главных сил. Лейтенант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с 7 танками и остатками роты под огнем вражеской армии ворвался на мост и при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отбии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очередной атаки гитлеровцев на мост, танк, в котором находился лейтенант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З.И., попал под обстрел вражеской артиллерии, при котором разорвало башню танка, все члены экипажа погибли, а командира тяжело контузило, но он продолжал руководить своими солдатами до тех пор, пока не подошло подкрепление. </a:t>
            </a:r>
          </a:p>
          <a:p>
            <a:endParaRPr lang="ru-RU" dirty="0"/>
          </a:p>
        </p:txBody>
      </p:sp>
      <p:pic>
        <p:nvPicPr>
          <p:cNvPr id="26626" name="Picture 2" descr="ТОП 10 Самые большие реки России - список, названия, описани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2522566" cy="2542747"/>
          </a:xfrm>
          <a:prstGeom prst="rect">
            <a:avLst/>
          </a:prstGeom>
          <a:noFill/>
        </p:spPr>
      </p:pic>
      <p:pic>
        <p:nvPicPr>
          <p:cNvPr id="26628" name="Picture 4" descr="Танки Великой Отечественной войны - названия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708920" cy="2548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980728"/>
            <a:ext cx="6912768" cy="4525963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Итог боя впечатлял: на подступах к разъезду противник потерял более ста солдат. Немалый ущерб был нанесен и танковому десанту. О геройском поступке командира десантного танкового отряда З.И. </a:t>
            </a:r>
            <a:r>
              <a:rPr lang="ru-RU" sz="1800" i="1" dirty="0" err="1" smtClean="0">
                <a:solidFill>
                  <a:srgbClr val="800000"/>
                </a:solidFill>
                <a:latin typeface="Bookman Old Style" pitchFamily="18" charset="0"/>
              </a:rPr>
              <a:t>Саморцева</a:t>
            </a:r>
            <a:r>
              <a:rPr lang="ru-RU" sz="1800" i="1" dirty="0" smtClean="0">
                <a:solidFill>
                  <a:srgbClr val="800000"/>
                </a:solidFill>
                <a:latin typeface="Bookman Old Style" pitchFamily="18" charset="0"/>
              </a:rPr>
              <a:t> была напечатана статья во фронтовой газете «За родину», где отмечалось бесстрашие и умение командовать якутского офицера. За этот бой он был награжден орденом Отечественной войны первой степени.</a:t>
            </a:r>
            <a:endParaRPr lang="ru-RU" sz="1800" dirty="0"/>
          </a:p>
        </p:txBody>
      </p:sp>
      <p:pic>
        <p:nvPicPr>
          <p:cNvPr id="25602" name="Picture 2" descr="Подборка выпусков красноармейской газеты &quot;За Родину&quot; 1944 год ..."/>
          <p:cNvPicPr>
            <a:picLocks noChangeAspect="1" noChangeArrowheads="1"/>
          </p:cNvPicPr>
          <p:nvPr/>
        </p:nvPicPr>
        <p:blipFill>
          <a:blip r:embed="rId2" cstate="print"/>
          <a:srcRect b="8889"/>
          <a:stretch>
            <a:fillRect/>
          </a:stretch>
        </p:blipFill>
        <p:spPr bwMode="auto">
          <a:xfrm>
            <a:off x="2411760" y="4293096"/>
            <a:ext cx="2597660" cy="2160240"/>
          </a:xfrm>
          <a:prstGeom prst="rect">
            <a:avLst/>
          </a:prstGeom>
          <a:noFill/>
        </p:spPr>
      </p:pic>
      <p:pic>
        <p:nvPicPr>
          <p:cNvPr id="25604" name="Picture 4" descr="Саморцев Захар Иннокентьевич"/>
          <p:cNvPicPr>
            <a:picLocks noChangeAspect="1" noChangeArrowheads="1"/>
          </p:cNvPicPr>
          <p:nvPr/>
        </p:nvPicPr>
        <p:blipFill>
          <a:blip r:embed="rId3" cstate="print"/>
          <a:srcRect b="12698"/>
          <a:stretch>
            <a:fillRect/>
          </a:stretch>
        </p:blipFill>
        <p:spPr bwMode="auto">
          <a:xfrm>
            <a:off x="5148064" y="3861048"/>
            <a:ext cx="1872208" cy="2592288"/>
          </a:xfrm>
          <a:prstGeom prst="rect">
            <a:avLst/>
          </a:prstGeom>
          <a:noFill/>
        </p:spPr>
      </p:pic>
      <p:pic>
        <p:nvPicPr>
          <p:cNvPr id="25606" name="Picture 6" descr="Орден ОТЕЧЕСТВЕННОЙ ВОЙНЫ -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5" y="4293096"/>
            <a:ext cx="2016225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1539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Саморцев Захар Иннокентьевич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Zver</cp:lastModifiedBy>
  <cp:revision>73</cp:revision>
  <dcterms:created xsi:type="dcterms:W3CDTF">2012-08-12T16:04:58Z</dcterms:created>
  <dcterms:modified xsi:type="dcterms:W3CDTF">2020-05-07T09:39:34Z</dcterms:modified>
</cp:coreProperties>
</file>